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6" r:id="rId2"/>
    <p:sldMasterId id="2147483674" r:id="rId3"/>
  </p:sldMasterIdLst>
  <p:notesMasterIdLst>
    <p:notesMasterId r:id="rId28"/>
  </p:notesMasterIdLst>
  <p:sldIdLst>
    <p:sldId id="285" r:id="rId4"/>
    <p:sldId id="286" r:id="rId5"/>
    <p:sldId id="268" r:id="rId6"/>
    <p:sldId id="287" r:id="rId7"/>
    <p:sldId id="288" r:id="rId8"/>
    <p:sldId id="289" r:id="rId9"/>
    <p:sldId id="290" r:id="rId10"/>
    <p:sldId id="291" r:id="rId11"/>
    <p:sldId id="292" r:id="rId12"/>
    <p:sldId id="293" r:id="rId13"/>
    <p:sldId id="294" r:id="rId14"/>
    <p:sldId id="295" r:id="rId15"/>
    <p:sldId id="296" r:id="rId16"/>
    <p:sldId id="297" r:id="rId17"/>
    <p:sldId id="298" r:id="rId18"/>
    <p:sldId id="299" r:id="rId19"/>
    <p:sldId id="300" r:id="rId20"/>
    <p:sldId id="301" r:id="rId21"/>
    <p:sldId id="302" r:id="rId22"/>
    <p:sldId id="303" r:id="rId23"/>
    <p:sldId id="304" r:id="rId24"/>
    <p:sldId id="305" r:id="rId25"/>
    <p:sldId id="260" r:id="rId26"/>
    <p:sldId id="272"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0C2F"/>
    <a:srgbClr val="CF202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83"/>
    <p:restoredTop sz="72110" autoAdjust="0"/>
  </p:normalViewPr>
  <p:slideViewPr>
    <p:cSldViewPr snapToGrid="0" snapToObjects="1">
      <p:cViewPr varScale="1">
        <p:scale>
          <a:sx n="84" d="100"/>
          <a:sy n="84" d="100"/>
        </p:scale>
        <p:origin x="2460"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F574A7-13E0-B647-93F5-E09E7E98ED11}" type="datetimeFigureOut">
              <a:rPr lang="en-US" smtClean="0"/>
              <a:t>6/21/2017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8F6D70-BE0A-5C48-AED4-8D4905B11A7A}" type="slidenum">
              <a:rPr lang="en-US" smtClean="0"/>
              <a:t>‹#›</a:t>
            </a:fld>
            <a:endParaRPr lang="en-US"/>
          </a:p>
        </p:txBody>
      </p:sp>
    </p:spTree>
    <p:extLst>
      <p:ext uri="{BB962C8B-B14F-4D97-AF65-F5344CB8AC3E}">
        <p14:creationId xmlns:p14="http://schemas.microsoft.com/office/powerpoint/2010/main" val="15538468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The Grants Portal is an interactive tool designed to integrate proposal development, submission, and approval with award management, modifications, renewals, no-cost extensions, and the like. It handles all types of sponsored projects grants, contracts, cooperative agreements, MOAs and MOUs, as well as public service and outreach, instruction, research, experiment station, and cooperative extension submissions.</a:t>
            </a:r>
          </a:p>
          <a:p>
            <a:r>
              <a:rPr lang="en-US" altLang="en-US" dirty="0" smtClean="0"/>
              <a:t>Early</a:t>
            </a:r>
            <a:r>
              <a:rPr lang="en-US" altLang="en-US" baseline="0" dirty="0" smtClean="0"/>
              <a:t> on in the implementation we focused </a:t>
            </a:r>
            <a:r>
              <a:rPr lang="en-US" altLang="en-US" dirty="0" smtClean="0"/>
              <a:t>on proposal development, submission, and approval.</a:t>
            </a:r>
          </a:p>
          <a:p>
            <a:r>
              <a:rPr lang="en-US" altLang="en-US" dirty="0" smtClean="0"/>
              <a:t>Later we pivoted to organization of documents, transparency, an award management.</a:t>
            </a:r>
          </a:p>
          <a:p>
            <a:r>
              <a:rPr lang="en-US" altLang="en-US" dirty="0" smtClean="0"/>
              <a:t>Now we are working on streamlining</a:t>
            </a:r>
            <a:r>
              <a:rPr lang="en-US" altLang="en-US" baseline="0" dirty="0" smtClean="0"/>
              <a:t> processes and enhancing the features available to faculty and staff and integrating with the new One Source financial software. </a:t>
            </a:r>
          </a:p>
          <a:p>
            <a:endParaRPr lang="en-US" altLang="en-US" baseline="0" dirty="0" smtClean="0"/>
          </a:p>
          <a:p>
            <a:r>
              <a:rPr lang="en-US" altLang="en-US" baseline="0" dirty="0" smtClean="0"/>
              <a:t>With all the data we are collecting in the Grants portal, we have greatly enhanced our reporting capability and the ability to communicate with targeted groups of PI’s. For example we can forward an NSF supplement opportunity to everyone who currently has an NSF grant.</a:t>
            </a:r>
            <a:endParaRPr lang="en-US" altLang="en-US" dirty="0"/>
          </a:p>
        </p:txBody>
      </p:sp>
      <p:sp>
        <p:nvSpPr>
          <p:cNvPr id="4" name="Slide Number Placeholder 3"/>
          <p:cNvSpPr>
            <a:spLocks noGrp="1"/>
          </p:cNvSpPr>
          <p:nvPr>
            <p:ph type="sldNum" sz="quarter" idx="10"/>
          </p:nvPr>
        </p:nvSpPr>
        <p:spPr/>
        <p:txBody>
          <a:bodyPr/>
          <a:lstStyle/>
          <a:p>
            <a:fld id="{DF8F6D70-BE0A-5C48-AED4-8D4905B11A7A}" type="slidenum">
              <a:rPr lang="en-US" smtClean="0"/>
              <a:t>2</a:t>
            </a:fld>
            <a:endParaRPr lang="en-US"/>
          </a:p>
        </p:txBody>
      </p:sp>
    </p:spTree>
    <p:extLst>
      <p:ext uri="{BB962C8B-B14F-4D97-AF65-F5344CB8AC3E}">
        <p14:creationId xmlns:p14="http://schemas.microsoft.com/office/powerpoint/2010/main" val="26243632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have questions, please contact a SPA Representative via the SPA site http://spa.uga.edu.</a:t>
            </a:r>
          </a:p>
          <a:p>
            <a:endParaRPr lang="en-US" dirty="0"/>
          </a:p>
        </p:txBody>
      </p:sp>
      <p:sp>
        <p:nvSpPr>
          <p:cNvPr id="4" name="Slide Number Placeholder 3"/>
          <p:cNvSpPr>
            <a:spLocks noGrp="1"/>
          </p:cNvSpPr>
          <p:nvPr>
            <p:ph type="sldNum" sz="quarter" idx="10"/>
          </p:nvPr>
        </p:nvSpPr>
        <p:spPr/>
        <p:txBody>
          <a:bodyPr/>
          <a:lstStyle/>
          <a:p>
            <a:fld id="{DF8F6D70-BE0A-5C48-AED4-8D4905B11A7A}" type="slidenum">
              <a:rPr lang="en-US" smtClean="0"/>
              <a:t>23</a:t>
            </a:fld>
            <a:endParaRPr lang="en-US"/>
          </a:p>
        </p:txBody>
      </p:sp>
    </p:spTree>
    <p:extLst>
      <p:ext uri="{BB962C8B-B14F-4D97-AF65-F5344CB8AC3E}">
        <p14:creationId xmlns:p14="http://schemas.microsoft.com/office/powerpoint/2010/main" val="4015381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Graduate student</a:t>
            </a:r>
            <a:endParaRPr lang="en-US" dirty="0"/>
          </a:p>
        </p:txBody>
      </p:sp>
      <p:sp>
        <p:nvSpPr>
          <p:cNvPr id="4" name="Slide Number Placeholder 3"/>
          <p:cNvSpPr>
            <a:spLocks noGrp="1"/>
          </p:cNvSpPr>
          <p:nvPr>
            <p:ph type="sldNum" sz="quarter" idx="10"/>
          </p:nvPr>
        </p:nvSpPr>
        <p:spPr/>
        <p:txBody>
          <a:bodyPr/>
          <a:lstStyle/>
          <a:p>
            <a:fld id="{DF8F6D70-BE0A-5C48-AED4-8D4905B11A7A}" type="slidenum">
              <a:rPr lang="en-US" smtClean="0"/>
              <a:t>3</a:t>
            </a:fld>
            <a:endParaRPr lang="en-US"/>
          </a:p>
        </p:txBody>
      </p:sp>
    </p:spTree>
    <p:extLst>
      <p:ext uri="{BB962C8B-B14F-4D97-AF65-F5344CB8AC3E}">
        <p14:creationId xmlns:p14="http://schemas.microsoft.com/office/powerpoint/2010/main" val="1684859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Graduate student</a:t>
            </a:r>
            <a:endParaRPr lang="en-US" dirty="0"/>
          </a:p>
        </p:txBody>
      </p:sp>
      <p:sp>
        <p:nvSpPr>
          <p:cNvPr id="4" name="Slide Number Placeholder 3"/>
          <p:cNvSpPr>
            <a:spLocks noGrp="1"/>
          </p:cNvSpPr>
          <p:nvPr>
            <p:ph type="sldNum" sz="quarter" idx="10"/>
          </p:nvPr>
        </p:nvSpPr>
        <p:spPr/>
        <p:txBody>
          <a:bodyPr/>
          <a:lstStyle/>
          <a:p>
            <a:fld id="{DF8F6D70-BE0A-5C48-AED4-8D4905B11A7A}" type="slidenum">
              <a:rPr lang="en-US" smtClean="0"/>
              <a:t>4</a:t>
            </a:fld>
            <a:endParaRPr lang="en-US"/>
          </a:p>
        </p:txBody>
      </p:sp>
    </p:spTree>
    <p:extLst>
      <p:ext uri="{BB962C8B-B14F-4D97-AF65-F5344CB8AC3E}">
        <p14:creationId xmlns:p14="http://schemas.microsoft.com/office/powerpoint/2010/main" val="3325077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login to the Portal,</a:t>
            </a:r>
            <a:r>
              <a:rPr lang="en-US" baseline="0" dirty="0" smtClean="0"/>
              <a:t> the first page you see will be your To-Do List. This page will have items on which you need to take action. For example, proposals where you need to submit for University Approval or Approval transmittal forms. It might also have requests for information in order to process awards. On the left hand side you will see reminders about required training and a notice if your SFI Disclosure is soon to expire.</a:t>
            </a:r>
            <a:endParaRPr lang="en-US" dirty="0"/>
          </a:p>
        </p:txBody>
      </p:sp>
      <p:sp>
        <p:nvSpPr>
          <p:cNvPr id="4" name="Slide Number Placeholder 3"/>
          <p:cNvSpPr>
            <a:spLocks noGrp="1"/>
          </p:cNvSpPr>
          <p:nvPr>
            <p:ph type="sldNum" sz="quarter" idx="10"/>
          </p:nvPr>
        </p:nvSpPr>
        <p:spPr/>
        <p:txBody>
          <a:bodyPr/>
          <a:lstStyle/>
          <a:p>
            <a:fld id="{DF8F6D70-BE0A-5C48-AED4-8D4905B11A7A}" type="slidenum">
              <a:rPr lang="en-US" smtClean="0"/>
              <a:t>5</a:t>
            </a:fld>
            <a:endParaRPr lang="en-US"/>
          </a:p>
        </p:txBody>
      </p:sp>
    </p:spTree>
    <p:extLst>
      <p:ext uri="{BB962C8B-B14F-4D97-AF65-F5344CB8AC3E}">
        <p14:creationId xmlns:p14="http://schemas.microsoft.com/office/powerpoint/2010/main" val="3915557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you click the “Create a New Proposal” you will automatically enter the Proposal Smart Forms. The first page you see will be Basic Proposal Information (page 1 of 2). These forms allow you to enter information about your proposal to be used on the transmittal form and on the federal application. You can fill out all the screens now, or you can fill out what you know, and save the rest for later. The more you fill out on these pages, the less you will need to fill out on the federal forms</a:t>
            </a:r>
            <a:r>
              <a:rPr lang="en-US" baseline="0" dirty="0" smtClean="0"/>
              <a:t> themselves. </a:t>
            </a:r>
            <a:endParaRPr lang="en-US" dirty="0" smtClean="0"/>
          </a:p>
          <a:p>
            <a:endParaRPr lang="en-US" dirty="0" smtClean="0"/>
          </a:p>
          <a:p>
            <a:r>
              <a:rPr lang="en-US" dirty="0" smtClean="0"/>
              <a:t>Hints and helpful pieces</a:t>
            </a:r>
            <a:r>
              <a:rPr lang="en-US" baseline="0" dirty="0" smtClean="0"/>
              <a:t> of information</a:t>
            </a:r>
            <a:r>
              <a:rPr lang="en-US" dirty="0" smtClean="0"/>
              <a:t> about how</a:t>
            </a:r>
            <a:r>
              <a:rPr lang="en-US" baseline="0" dirty="0" smtClean="0"/>
              <a:t> to answer the questions can be found on the right hand side of the screen next to each question. </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Once you complete the Proposal Smart Forms hit finish or exit (if the form is incomplete) and you will move on to Step 3. Please know you have to fill out the first page or the system will not create a proposal workspace.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F8F6D70-BE0A-5C48-AED4-8D4905B11A7A}" type="slidenum">
              <a:rPr lang="en-US" smtClean="0"/>
              <a:t>9</a:t>
            </a:fld>
            <a:endParaRPr lang="en-US"/>
          </a:p>
        </p:txBody>
      </p:sp>
    </p:spTree>
    <p:extLst>
      <p:ext uri="{BB962C8B-B14F-4D97-AF65-F5344CB8AC3E}">
        <p14:creationId xmlns:p14="http://schemas.microsoft.com/office/powerpoint/2010/main" val="3144553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you complete the proposal smart forms you will be directed to the Proposal Work Space. At the top of the screen you can see key identifying information about the project like the PI name, the sponsor, the management unit, project start and end dates, as well as your SPA Pre-Award contact. </a:t>
            </a:r>
          </a:p>
          <a:p>
            <a:endParaRPr lang="en-US" baseline="0" dirty="0" smtClean="0"/>
          </a:p>
          <a:p>
            <a:r>
              <a:rPr lang="en-US" baseline="0" dirty="0" smtClean="0"/>
              <a:t>Additionally, notice the progress bar along the top of the screen. This lets you know quickly where your proposal is in the review process.</a:t>
            </a:r>
          </a:p>
          <a:p>
            <a:endParaRPr lang="en-US" baseline="0" dirty="0" smtClean="0"/>
          </a:p>
          <a:p>
            <a:r>
              <a:rPr lang="en-US" baseline="0" dirty="0" smtClean="0"/>
              <a:t>Another key feature is the action item buttons. In the center of the screen will be buttons corresponding to any actions required on your part. This may be submitting the proposal for University review or approving a transmittal form.</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DF8F6D70-BE0A-5C48-AED4-8D4905B11A7A}" type="slidenum">
              <a:rPr lang="en-US" smtClean="0"/>
              <a:t>10</a:t>
            </a:fld>
            <a:endParaRPr lang="en-US"/>
          </a:p>
        </p:txBody>
      </p:sp>
    </p:spTree>
    <p:extLst>
      <p:ext uri="{BB962C8B-B14F-4D97-AF65-F5344CB8AC3E}">
        <p14:creationId xmlns:p14="http://schemas.microsoft.com/office/powerpoint/2010/main" val="2363823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Scrolling down the page on the proposal workspace you can see the transmittal and background</a:t>
            </a:r>
            <a:r>
              <a:rPr lang="en-US" baseline="0" dirty="0" smtClean="0"/>
              <a:t> information pages. Green Checks means the pages are complete. Red X’s mean they are not. You can click on any page and navigate directly to it instead of paging through each proposal smart form.</a:t>
            </a:r>
            <a:endParaRPr lang="en-US" dirty="0"/>
          </a:p>
        </p:txBody>
      </p:sp>
      <p:sp>
        <p:nvSpPr>
          <p:cNvPr id="4" name="Slide Number Placeholder 3"/>
          <p:cNvSpPr>
            <a:spLocks noGrp="1"/>
          </p:cNvSpPr>
          <p:nvPr>
            <p:ph type="sldNum" sz="quarter" idx="10"/>
          </p:nvPr>
        </p:nvSpPr>
        <p:spPr/>
        <p:txBody>
          <a:bodyPr/>
          <a:lstStyle/>
          <a:p>
            <a:fld id="{DF8F6D70-BE0A-5C48-AED4-8D4905B11A7A}" type="slidenum">
              <a:rPr lang="en-US" smtClean="0"/>
              <a:t>11</a:t>
            </a:fld>
            <a:endParaRPr lang="en-US"/>
          </a:p>
        </p:txBody>
      </p:sp>
    </p:spTree>
    <p:extLst>
      <p:ext uri="{BB962C8B-B14F-4D97-AF65-F5344CB8AC3E}">
        <p14:creationId xmlns:p14="http://schemas.microsoft.com/office/powerpoint/2010/main" val="2542276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the bottom of the proposal workspace is the project history, and</a:t>
            </a:r>
            <a:r>
              <a:rPr lang="en-US" baseline="0" dirty="0" smtClean="0"/>
              <a:t> </a:t>
            </a:r>
            <a:r>
              <a:rPr lang="en-US" dirty="0" smtClean="0"/>
              <a:t>proposal documents.</a:t>
            </a:r>
            <a:endParaRPr lang="en-US" dirty="0"/>
          </a:p>
        </p:txBody>
      </p:sp>
      <p:sp>
        <p:nvSpPr>
          <p:cNvPr id="4" name="Slide Number Placeholder 3"/>
          <p:cNvSpPr>
            <a:spLocks noGrp="1"/>
          </p:cNvSpPr>
          <p:nvPr>
            <p:ph type="sldNum" sz="quarter" idx="10"/>
          </p:nvPr>
        </p:nvSpPr>
        <p:spPr/>
        <p:txBody>
          <a:bodyPr/>
          <a:lstStyle/>
          <a:p>
            <a:fld id="{DF8F6D70-BE0A-5C48-AED4-8D4905B11A7A}" type="slidenum">
              <a:rPr lang="en-US" smtClean="0"/>
              <a:t>12</a:t>
            </a:fld>
            <a:endParaRPr lang="en-US"/>
          </a:p>
        </p:txBody>
      </p:sp>
    </p:spTree>
    <p:extLst>
      <p:ext uri="{BB962C8B-B14F-4D97-AF65-F5344CB8AC3E}">
        <p14:creationId xmlns:p14="http://schemas.microsoft.com/office/powerpoint/2010/main" val="2715007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on the federal application link in</a:t>
            </a:r>
            <a:r>
              <a:rPr lang="en-US" baseline="0" dirty="0" smtClean="0"/>
              <a:t> the upper left of the screen to create the actual federal proposal package to be submitted to Grants.gov. You will get a pop up window. Click “ok” only once. The window will automatically close once the process is complete and the page will refresh to show the Grants.gov Application Package link on the middle/bottom of the page.</a:t>
            </a:r>
            <a:endParaRPr lang="en-US" dirty="0"/>
          </a:p>
        </p:txBody>
      </p:sp>
      <p:sp>
        <p:nvSpPr>
          <p:cNvPr id="4" name="Slide Number Placeholder 3"/>
          <p:cNvSpPr>
            <a:spLocks noGrp="1"/>
          </p:cNvSpPr>
          <p:nvPr>
            <p:ph type="sldNum" sz="quarter" idx="10"/>
          </p:nvPr>
        </p:nvSpPr>
        <p:spPr/>
        <p:txBody>
          <a:bodyPr/>
          <a:lstStyle/>
          <a:p>
            <a:fld id="{DF8F6D70-BE0A-5C48-AED4-8D4905B11A7A}" type="slidenum">
              <a:rPr lang="en-US" smtClean="0"/>
              <a:t>14</a:t>
            </a:fld>
            <a:endParaRPr lang="en-US"/>
          </a:p>
        </p:txBody>
      </p:sp>
    </p:spTree>
    <p:extLst>
      <p:ext uri="{BB962C8B-B14F-4D97-AF65-F5344CB8AC3E}">
        <p14:creationId xmlns:p14="http://schemas.microsoft.com/office/powerpoint/2010/main" val="32161300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1">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31360"/>
            <a:ext cx="7772400" cy="1470025"/>
          </a:xfrm>
        </p:spPr>
        <p:txBody>
          <a:bodyPr/>
          <a:lstStyle>
            <a:lvl1pPr>
              <a:defRPr>
                <a:solidFill>
                  <a:srgbClr val="BA0C2F"/>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987135"/>
            <a:ext cx="6400800" cy="1752600"/>
          </a:xfrm>
        </p:spPr>
        <p:txBody>
          <a:bodyPr/>
          <a:lstStyle>
            <a:lvl1pPr marL="0" indent="0" algn="ctr">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800" y="830424"/>
            <a:ext cx="4227321" cy="792187"/>
          </a:xfrm>
          <a:prstGeom prst="rect">
            <a:avLst/>
          </a:prstGeom>
        </p:spPr>
      </p:pic>
      <p:sp>
        <p:nvSpPr>
          <p:cNvPr id="7" name="Rectangle 6"/>
          <p:cNvSpPr/>
          <p:nvPr userDrawn="1"/>
        </p:nvSpPr>
        <p:spPr>
          <a:xfrm flipV="1">
            <a:off x="0" y="6200653"/>
            <a:ext cx="9144000" cy="45719"/>
          </a:xfrm>
          <a:prstGeom prst="rect">
            <a:avLst/>
          </a:prstGeom>
          <a:solidFill>
            <a:srgbClr val="BA0C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BA0C2F"/>
              </a:solidFill>
            </a:endParaRPr>
          </a:p>
        </p:txBody>
      </p:sp>
    </p:spTree>
    <p:extLst>
      <p:ext uri="{BB962C8B-B14F-4D97-AF65-F5344CB8AC3E}">
        <p14:creationId xmlns:p14="http://schemas.microsoft.com/office/powerpoint/2010/main" val="3641521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79974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457200" y="2628641"/>
            <a:ext cx="8229600" cy="1670309"/>
          </a:xfrm>
        </p:spPr>
        <p:txBody>
          <a:bodyPr/>
          <a:lstStyle/>
          <a:p>
            <a:pPr lvl="0"/>
            <a:r>
              <a:rPr lang="en-US" dirty="0" smtClean="0"/>
              <a:t>Click to edit Master text styles</a:t>
            </a:r>
          </a:p>
        </p:txBody>
      </p:sp>
    </p:spTree>
    <p:extLst>
      <p:ext uri="{BB962C8B-B14F-4D97-AF65-F5344CB8AC3E}">
        <p14:creationId xmlns:p14="http://schemas.microsoft.com/office/powerpoint/2010/main" val="197396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Content,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BA0C2F"/>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08389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Logo">
    <p:spTree>
      <p:nvGrpSpPr>
        <p:cNvPr id="1" name=""/>
        <p:cNvGrpSpPr/>
        <p:nvPr/>
      </p:nvGrpSpPr>
      <p:grpSpPr>
        <a:xfrm>
          <a:off x="0" y="0"/>
          <a:ext cx="0" cy="0"/>
          <a:chOff x="0" y="0"/>
          <a:chExt cx="0" cy="0"/>
        </a:xfrm>
      </p:grpSpPr>
      <p:sp>
        <p:nvSpPr>
          <p:cNvPr id="2" name="Title 1"/>
          <p:cNvSpPr>
            <a:spLocks noGrp="1"/>
          </p:cNvSpPr>
          <p:nvPr>
            <p:ph type="title"/>
          </p:nvPr>
        </p:nvSpPr>
        <p:spPr>
          <a:xfrm>
            <a:off x="722313" y="3222781"/>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1722594"/>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1319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353275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1"/>
            <a:ext cx="4038600" cy="353275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12616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0173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0173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2051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23437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Logo">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81953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815653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410275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35518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flipV="1">
            <a:off x="0" y="6200653"/>
            <a:ext cx="9144000" cy="45719"/>
          </a:xfrm>
          <a:prstGeom prst="rect">
            <a:avLst/>
          </a:prstGeom>
          <a:solidFill>
            <a:srgbClr val="BA0C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BA0C2F"/>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pic>
        <p:nvPicPr>
          <p:cNvPr id="8" name="Picture 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5776368" y="5583527"/>
            <a:ext cx="2910432" cy="545406"/>
          </a:xfrm>
          <a:prstGeom prst="rect">
            <a:avLst/>
          </a:prstGeom>
        </p:spPr>
      </p:pic>
    </p:spTree>
    <p:extLst>
      <p:ext uri="{BB962C8B-B14F-4D97-AF65-F5344CB8AC3E}">
        <p14:creationId xmlns:p14="http://schemas.microsoft.com/office/powerpoint/2010/main" val="10523044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ctr" defTabSz="457200" rtl="0" eaLnBrk="1" latinLnBrk="0" hangingPunct="1">
        <a:spcBef>
          <a:spcPct val="0"/>
        </a:spcBef>
        <a:buNone/>
        <a:defRPr sz="4400" b="1" kern="1200">
          <a:solidFill>
            <a:srgbClr val="BA0C2F"/>
          </a:solidFill>
          <a:latin typeface="+mj-lt"/>
          <a:ea typeface="+mj-ea"/>
          <a:cs typeface="+mj-cs"/>
        </a:defRPr>
      </a:lvl1pPr>
    </p:titleStyle>
    <p:bodyStyle>
      <a:lvl1pPr marL="342900" indent="-342900" algn="l" defTabSz="457200" rtl="0" eaLnBrk="1" latinLnBrk="0" hangingPunct="1">
        <a:spcBef>
          <a:spcPct val="20000"/>
        </a:spcBef>
        <a:buClr>
          <a:srgbClr val="BA0C2F"/>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Wingdings" charset="2"/>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BA0C2F"/>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BA0C2F"/>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Tree>
    <p:extLst>
      <p:ext uri="{BB962C8B-B14F-4D97-AF65-F5344CB8AC3E}">
        <p14:creationId xmlns:p14="http://schemas.microsoft.com/office/powerpoint/2010/main" val="3169673673"/>
      </p:ext>
    </p:extLst>
  </p:cSld>
  <p:clrMap bg1="lt1" tx1="dk1" bg2="lt2" tx2="dk2" accent1="accent1" accent2="accent2" accent3="accent3" accent4="accent4" accent5="accent5" accent6="accent6" hlink="hlink" folHlink="folHlink"/>
  <p:sldLayoutIdLst>
    <p:sldLayoutId id="2147483668" r:id="rId1"/>
    <p:sldLayoutId id="2147483672" r:id="rId2"/>
    <p:sldLayoutId id="2147483673" r:id="rId3"/>
  </p:sldLayoutIdLst>
  <p:txStyles>
    <p:titleStyle>
      <a:lvl1pPr algn="ctr" defTabSz="457200" rtl="0" eaLnBrk="1" latinLnBrk="0" hangingPunct="1">
        <a:spcBef>
          <a:spcPct val="0"/>
        </a:spcBef>
        <a:buNone/>
        <a:defRPr sz="4400" b="1" kern="1200">
          <a:solidFill>
            <a:srgbClr val="BA0C2F"/>
          </a:solidFill>
          <a:latin typeface="+mj-lt"/>
          <a:ea typeface="+mj-ea"/>
          <a:cs typeface="+mj-cs"/>
        </a:defRPr>
      </a:lvl1pPr>
    </p:titleStyle>
    <p:bodyStyle>
      <a:lvl1pPr marL="342900" indent="-342900" algn="l" defTabSz="457200" rtl="0" eaLnBrk="1" latinLnBrk="0" hangingPunct="1">
        <a:spcBef>
          <a:spcPct val="20000"/>
        </a:spcBef>
        <a:buClr>
          <a:srgbClr val="BA0C2F"/>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Wingdings" charset="2"/>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BA0C2F"/>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BA0C2F"/>
        </a:buClr>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11264"/>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536827"/>
            <a:ext cx="8229600" cy="975158"/>
          </a:xfrm>
          <a:prstGeom prst="rect">
            <a:avLst/>
          </a:prstGeom>
        </p:spPr>
        <p:txBody>
          <a:bodyPr vert="horz" lIns="91440" tIns="45720" rIns="91440" bIns="45720" rtlCol="0">
            <a:normAutofit/>
          </a:bodyPr>
          <a:lstStyle/>
          <a:p>
            <a:pPr lvl="0"/>
            <a:r>
              <a:rPr lang="en-US" dirty="0" smtClean="0"/>
              <a:t>Click to edit Master text styles</a:t>
            </a:r>
          </a:p>
        </p:txBody>
      </p:sp>
      <p:sp>
        <p:nvSpPr>
          <p:cNvPr id="9" name="Rectangle 8"/>
          <p:cNvSpPr/>
          <p:nvPr userDrawn="1"/>
        </p:nvSpPr>
        <p:spPr>
          <a:xfrm>
            <a:off x="0" y="4766235"/>
            <a:ext cx="9144000" cy="1509059"/>
          </a:xfrm>
          <a:prstGeom prst="rect">
            <a:avLst/>
          </a:prstGeom>
          <a:solidFill>
            <a:srgbClr val="BA0C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96871" y="5095661"/>
            <a:ext cx="4540623" cy="850206"/>
          </a:xfrm>
          <a:prstGeom prst="rect">
            <a:avLst/>
          </a:prstGeom>
        </p:spPr>
      </p:pic>
    </p:spTree>
    <p:extLst>
      <p:ext uri="{BB962C8B-B14F-4D97-AF65-F5344CB8AC3E}">
        <p14:creationId xmlns:p14="http://schemas.microsoft.com/office/powerpoint/2010/main" val="1686819483"/>
      </p:ext>
    </p:extLst>
  </p:cSld>
  <p:clrMap bg1="lt1" tx1="dk1" bg2="lt2" tx2="dk2" accent1="accent1" accent2="accent2" accent3="accent3" accent4="accent4" accent5="accent5" accent6="accent6" hlink="hlink" folHlink="folHlink"/>
  <p:sldLayoutIdLst>
    <p:sldLayoutId id="2147483686" r:id="rId1"/>
  </p:sldLayoutIdLst>
  <p:txStyles>
    <p:titleStyle>
      <a:lvl1pPr algn="l" defTabSz="457200" rtl="0" eaLnBrk="1" latinLnBrk="0" hangingPunct="1">
        <a:spcBef>
          <a:spcPct val="0"/>
        </a:spcBef>
        <a:buNone/>
        <a:defRPr sz="4400" b="1" kern="1200">
          <a:solidFill>
            <a:srgbClr val="BA0C2F"/>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ovpr-grants-prod.ovpr.uga.edu/grant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6823"/>
            <a:ext cx="8229600" cy="1697441"/>
          </a:xfrm>
        </p:spPr>
        <p:txBody>
          <a:bodyPr>
            <a:normAutofit fontScale="90000"/>
          </a:bodyPr>
          <a:lstStyle/>
          <a:p>
            <a:r>
              <a:rPr lang="en-US" altLang="en-US" dirty="0" smtClean="0"/>
              <a:t/>
            </a:r>
            <a:br>
              <a:rPr lang="en-US" altLang="en-US" dirty="0" smtClean="0"/>
            </a:br>
            <a:r>
              <a:rPr lang="en-US" altLang="en-US" dirty="0" smtClean="0"/>
              <a:t>Getting </a:t>
            </a:r>
            <a:r>
              <a:rPr lang="en-US" altLang="en-US" dirty="0"/>
              <a:t>Started with the </a:t>
            </a:r>
            <a:r>
              <a:rPr lang="en-US" altLang="en-US" dirty="0" smtClean="0"/>
              <a:t>Grants Portal</a:t>
            </a:r>
            <a:r>
              <a:rPr lang="en-US" altLang="en-US" dirty="0"/>
              <a:t/>
            </a:r>
            <a:br>
              <a:rPr lang="en-US" altLang="en-US" dirty="0"/>
            </a:br>
            <a:r>
              <a:rPr lang="en-US" altLang="en-US" dirty="0"/>
              <a:t>Grants.gov Proposal Instructions</a:t>
            </a:r>
            <a:br>
              <a:rPr lang="en-US" altLang="en-US" dirty="0"/>
            </a:br>
            <a:endParaRPr lang="en-US" dirty="0"/>
          </a:p>
        </p:txBody>
      </p:sp>
      <p:sp>
        <p:nvSpPr>
          <p:cNvPr id="3" name="Text Placeholder 2"/>
          <p:cNvSpPr>
            <a:spLocks noGrp="1"/>
          </p:cNvSpPr>
          <p:nvPr>
            <p:ph type="body" sz="quarter" idx="10"/>
          </p:nvPr>
        </p:nvSpPr>
        <p:spPr>
          <a:xfrm>
            <a:off x="457200" y="3503054"/>
            <a:ext cx="8229600" cy="795896"/>
          </a:xfrm>
        </p:spPr>
        <p:txBody>
          <a:bodyPr/>
          <a:lstStyle/>
          <a:p>
            <a:r>
              <a:rPr lang="en-US" dirty="0" smtClean="0"/>
              <a:t>June 2017</a:t>
            </a:r>
            <a:endParaRPr lang="en-US" dirty="0"/>
          </a:p>
        </p:txBody>
      </p:sp>
    </p:spTree>
    <p:extLst>
      <p:ext uri="{BB962C8B-B14F-4D97-AF65-F5344CB8AC3E}">
        <p14:creationId xmlns:p14="http://schemas.microsoft.com/office/powerpoint/2010/main" val="38514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Proposal Workspace</a:t>
            </a:r>
            <a:endParaRPr lang="en-US" dirty="0"/>
          </a:p>
        </p:txBody>
      </p:sp>
      <p:pic>
        <p:nvPicPr>
          <p:cNvPr id="6" name="Content Placeholder 5" descr="Maximizing the success of monitoring coastal restoration projects for bird populations using adaptive management - Google Chrom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417639"/>
            <a:ext cx="9144000" cy="5638930"/>
          </a:xfrm>
        </p:spPr>
      </p:pic>
    </p:spTree>
    <p:extLst>
      <p:ext uri="{BB962C8B-B14F-4D97-AF65-F5344CB8AC3E}">
        <p14:creationId xmlns:p14="http://schemas.microsoft.com/office/powerpoint/2010/main" val="1738885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Proposal Workspace</a:t>
            </a:r>
            <a:endParaRPr lang="en-US" dirty="0"/>
          </a:p>
        </p:txBody>
      </p:sp>
      <p:pic>
        <p:nvPicPr>
          <p:cNvPr id="4" name="Content Placeholder 3" descr="Maximizing the success of monitoring coastal restoration projects for bird populations using adaptive management - Google Chrom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200150"/>
            <a:ext cx="9144000" cy="5657850"/>
          </a:xfrm>
        </p:spPr>
      </p:pic>
    </p:spTree>
    <p:extLst>
      <p:ext uri="{BB962C8B-B14F-4D97-AF65-F5344CB8AC3E}">
        <p14:creationId xmlns:p14="http://schemas.microsoft.com/office/powerpoint/2010/main" val="3674662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Proposal Workspace</a:t>
            </a:r>
            <a:endParaRPr lang="en-US" dirty="0"/>
          </a:p>
        </p:txBody>
      </p:sp>
      <p:pic>
        <p:nvPicPr>
          <p:cNvPr id="8" name="Content Placeholder 7" descr="Combined Nanoparticle and Neural Stem Cell Therapies in a Pig Model of Stroke - Google Chrom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228725"/>
            <a:ext cx="9144000" cy="5629275"/>
          </a:xfrm>
        </p:spPr>
      </p:pic>
    </p:spTree>
    <p:extLst>
      <p:ext uri="{BB962C8B-B14F-4D97-AF65-F5344CB8AC3E}">
        <p14:creationId xmlns:p14="http://schemas.microsoft.com/office/powerpoint/2010/main" val="755320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u="sng" dirty="0"/>
              <a:t>Step </a:t>
            </a:r>
            <a:r>
              <a:rPr lang="en-US" altLang="en-US" u="sng" dirty="0" smtClean="0"/>
              <a:t>3 </a:t>
            </a:r>
            <a:r>
              <a:rPr lang="en-US" altLang="en-US" u="sng" dirty="0"/>
              <a:t>– </a:t>
            </a:r>
            <a:r>
              <a:rPr lang="en-US" altLang="en-US" u="sng" dirty="0" smtClean="0"/>
              <a:t>Create SF424</a:t>
            </a:r>
            <a:endParaRPr lang="en-US" dirty="0"/>
          </a:p>
        </p:txBody>
      </p:sp>
      <p:sp>
        <p:nvSpPr>
          <p:cNvPr id="3" name="Content Placeholder 2"/>
          <p:cNvSpPr>
            <a:spLocks noGrp="1"/>
          </p:cNvSpPr>
          <p:nvPr>
            <p:ph idx="1"/>
          </p:nvPr>
        </p:nvSpPr>
        <p:spPr>
          <a:xfrm>
            <a:off x="457200" y="1600200"/>
            <a:ext cx="8229600" cy="3863339"/>
          </a:xfrm>
        </p:spPr>
        <p:txBody>
          <a:bodyPr>
            <a:normAutofit/>
          </a:bodyPr>
          <a:lstStyle/>
          <a:p>
            <a:pPr lvl="0" defTabSz="914400" eaLnBrk="0" fontAlgn="base" hangingPunct="0">
              <a:lnSpc>
                <a:spcPct val="85000"/>
              </a:lnSpc>
              <a:spcBef>
                <a:spcPct val="50000"/>
              </a:spcBef>
              <a:spcAft>
                <a:spcPct val="20000"/>
              </a:spcAft>
              <a:buClrTx/>
              <a:buNone/>
            </a:pPr>
            <a:r>
              <a:rPr lang="en-US" altLang="en-US" sz="2000" kern="0" dirty="0" smtClean="0">
                <a:latin typeface="Arial"/>
              </a:rPr>
              <a:t>The </a:t>
            </a:r>
            <a:r>
              <a:rPr lang="en-US" altLang="en-US" sz="2000" kern="0" dirty="0">
                <a:latin typeface="Arial"/>
              </a:rPr>
              <a:t>next step takes the information you have entered </a:t>
            </a:r>
            <a:r>
              <a:rPr lang="en-US" altLang="en-US" sz="2000" kern="0" dirty="0" smtClean="0">
                <a:latin typeface="Arial"/>
              </a:rPr>
              <a:t>into the proposal smart forms and </a:t>
            </a:r>
            <a:r>
              <a:rPr lang="en-US" altLang="en-US" sz="2000" kern="0" dirty="0">
                <a:latin typeface="Arial"/>
              </a:rPr>
              <a:t>combines it with known institutional information and prepopulates your Federal Application package, all with the click of a button!! </a:t>
            </a:r>
          </a:p>
          <a:p>
            <a:pPr lvl="0" defTabSz="914400" eaLnBrk="0" fontAlgn="base" hangingPunct="0">
              <a:lnSpc>
                <a:spcPct val="85000"/>
              </a:lnSpc>
              <a:spcBef>
                <a:spcPct val="50000"/>
              </a:spcBef>
              <a:spcAft>
                <a:spcPct val="20000"/>
              </a:spcAft>
              <a:buClrTx/>
              <a:buNone/>
            </a:pPr>
            <a:r>
              <a:rPr lang="en-US" altLang="en-US" sz="2000" kern="0" dirty="0" smtClean="0">
                <a:latin typeface="Arial"/>
              </a:rPr>
              <a:t>Click </a:t>
            </a:r>
            <a:r>
              <a:rPr lang="en-US" altLang="en-US" sz="2000" kern="0" dirty="0">
                <a:latin typeface="Arial"/>
              </a:rPr>
              <a:t>the Federal Application Package button on the left-hand side of the screen and select Create/Update SF 424. Click OK in the Pop up window.</a:t>
            </a:r>
          </a:p>
          <a:p>
            <a:pPr lvl="0" defTabSz="914400" eaLnBrk="0" fontAlgn="base" hangingPunct="0">
              <a:lnSpc>
                <a:spcPct val="85000"/>
              </a:lnSpc>
              <a:spcBef>
                <a:spcPct val="50000"/>
              </a:spcBef>
              <a:spcAft>
                <a:spcPct val="20000"/>
              </a:spcAft>
              <a:buClrTx/>
              <a:buNone/>
            </a:pPr>
            <a:r>
              <a:rPr lang="en-US" altLang="en-US" sz="2000" kern="0" dirty="0">
                <a:latin typeface="Arial"/>
              </a:rPr>
              <a:t>The SF424 forms (aka the federal application package) will be automatically generated from the information you have entered and a link will appear on the Funding Proposal Workspace for your proposal under the grey heading Federal Application Package.</a:t>
            </a:r>
            <a:endParaRPr lang="en-US" dirty="0"/>
          </a:p>
        </p:txBody>
      </p:sp>
    </p:spTree>
    <p:extLst>
      <p:ext uri="{BB962C8B-B14F-4D97-AF65-F5344CB8AC3E}">
        <p14:creationId xmlns:p14="http://schemas.microsoft.com/office/powerpoint/2010/main" val="1345040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3 - Create SF424</a:t>
            </a:r>
            <a:endParaRPr lang="en-US" dirty="0"/>
          </a:p>
        </p:txBody>
      </p:sp>
      <p:sp>
        <p:nvSpPr>
          <p:cNvPr id="3" name="Content Placeholder 2"/>
          <p:cNvSpPr>
            <a:spLocks noGrp="1"/>
          </p:cNvSpPr>
          <p:nvPr>
            <p:ph idx="1"/>
          </p:nvPr>
        </p:nvSpPr>
        <p:spPr/>
        <p:txBody>
          <a:bodyPr/>
          <a:lstStyle/>
          <a:p>
            <a:endParaRPr lang="en-US" dirty="0"/>
          </a:p>
        </p:txBody>
      </p:sp>
      <p:pic>
        <p:nvPicPr>
          <p:cNvPr id="5" name="Content Placeholder 2" descr="testing grids #2 - Google Chrom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69" y="1524000"/>
            <a:ext cx="9146969"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4"/>
          <p:cNvSpPr>
            <a:spLocks noChangeArrowheads="1"/>
          </p:cNvSpPr>
          <p:nvPr/>
        </p:nvSpPr>
        <p:spPr bwMode="auto">
          <a:xfrm>
            <a:off x="163830" y="2644140"/>
            <a:ext cx="1752600" cy="533400"/>
          </a:xfrm>
          <a:prstGeom prst="ellipse">
            <a:avLst/>
          </a:prstGeom>
          <a:noFill/>
          <a:ln w="635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Times" panose="02020603050405020304" pitchFamily="18" charset="0"/>
                <a:ea typeface="Osaka" pitchFamily="1" charset="-128"/>
              </a:defRPr>
            </a:lvl1pPr>
            <a:lvl2pPr marL="742950" indent="-285750">
              <a:defRPr sz="2400" b="1">
                <a:solidFill>
                  <a:schemeClr val="tx1"/>
                </a:solidFill>
                <a:latin typeface="Times" panose="02020603050405020304" pitchFamily="18" charset="0"/>
                <a:ea typeface="Osaka" pitchFamily="1" charset="-128"/>
              </a:defRPr>
            </a:lvl2pPr>
            <a:lvl3pPr marL="1143000" indent="-228600">
              <a:defRPr sz="2400" b="1">
                <a:solidFill>
                  <a:schemeClr val="tx1"/>
                </a:solidFill>
                <a:latin typeface="Times" panose="02020603050405020304" pitchFamily="18" charset="0"/>
                <a:ea typeface="Osaka" pitchFamily="1" charset="-128"/>
              </a:defRPr>
            </a:lvl3pPr>
            <a:lvl4pPr marL="1600200" indent="-228600">
              <a:defRPr sz="2400" b="1">
                <a:solidFill>
                  <a:schemeClr val="tx1"/>
                </a:solidFill>
                <a:latin typeface="Times" panose="02020603050405020304" pitchFamily="18" charset="0"/>
                <a:ea typeface="Osaka" pitchFamily="1" charset="-128"/>
              </a:defRPr>
            </a:lvl4pPr>
            <a:lvl5pPr marL="2057400" indent="-228600">
              <a:defRPr sz="2400" b="1">
                <a:solidFill>
                  <a:schemeClr val="tx1"/>
                </a:solidFill>
                <a:latin typeface="Times" panose="02020603050405020304" pitchFamily="18" charset="0"/>
                <a:ea typeface="Osaka" pitchFamily="1" charset="-128"/>
              </a:defRPr>
            </a:lvl5pPr>
            <a:lvl6pPr marL="2514600" indent="-228600" eaLnBrk="0" fontAlgn="base" hangingPunct="0">
              <a:spcBef>
                <a:spcPct val="0"/>
              </a:spcBef>
              <a:spcAft>
                <a:spcPct val="0"/>
              </a:spcAft>
              <a:defRPr sz="2400" b="1">
                <a:solidFill>
                  <a:schemeClr val="tx1"/>
                </a:solidFill>
                <a:latin typeface="Times" panose="02020603050405020304" pitchFamily="18" charset="0"/>
                <a:ea typeface="Osaka" pitchFamily="1" charset="-128"/>
              </a:defRPr>
            </a:lvl6pPr>
            <a:lvl7pPr marL="2971800" indent="-228600" eaLnBrk="0" fontAlgn="base" hangingPunct="0">
              <a:spcBef>
                <a:spcPct val="0"/>
              </a:spcBef>
              <a:spcAft>
                <a:spcPct val="0"/>
              </a:spcAft>
              <a:defRPr sz="2400" b="1">
                <a:solidFill>
                  <a:schemeClr val="tx1"/>
                </a:solidFill>
                <a:latin typeface="Times" panose="02020603050405020304" pitchFamily="18" charset="0"/>
                <a:ea typeface="Osaka" pitchFamily="1" charset="-128"/>
              </a:defRPr>
            </a:lvl7pPr>
            <a:lvl8pPr marL="3429000" indent="-228600" eaLnBrk="0" fontAlgn="base" hangingPunct="0">
              <a:spcBef>
                <a:spcPct val="0"/>
              </a:spcBef>
              <a:spcAft>
                <a:spcPct val="0"/>
              </a:spcAft>
              <a:defRPr sz="2400" b="1">
                <a:solidFill>
                  <a:schemeClr val="tx1"/>
                </a:solidFill>
                <a:latin typeface="Times" panose="02020603050405020304" pitchFamily="18" charset="0"/>
                <a:ea typeface="Osaka" pitchFamily="1" charset="-128"/>
              </a:defRPr>
            </a:lvl8pPr>
            <a:lvl9pPr marL="3886200" indent="-228600" eaLnBrk="0" fontAlgn="base" hangingPunct="0">
              <a:spcBef>
                <a:spcPct val="0"/>
              </a:spcBef>
              <a:spcAft>
                <a:spcPct val="0"/>
              </a:spcAft>
              <a:defRPr sz="2400" b="1">
                <a:solidFill>
                  <a:schemeClr val="tx1"/>
                </a:solidFill>
                <a:latin typeface="Times" panose="02020603050405020304" pitchFamily="18" charset="0"/>
                <a:ea typeface="Osaka" pitchFamily="1" charset="-128"/>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altLang="en-US" sz="2400" b="1" i="0" u="none" strike="noStrike" kern="0" cap="none" spc="0" normalizeH="0" baseline="0" noProof="0" smtClean="0">
              <a:ln>
                <a:noFill/>
              </a:ln>
              <a:solidFill>
                <a:srgbClr val="000000"/>
              </a:solidFill>
              <a:effectLst/>
              <a:uLnTx/>
              <a:uFillTx/>
              <a:latin typeface="Times" panose="02020603050405020304" pitchFamily="18" charset="0"/>
              <a:ea typeface="Osaka" pitchFamily="1" charset="-128"/>
            </a:endParaRPr>
          </a:p>
        </p:txBody>
      </p:sp>
      <p:sp>
        <p:nvSpPr>
          <p:cNvPr id="7" name="Oval 5"/>
          <p:cNvSpPr>
            <a:spLocks noChangeArrowheads="1"/>
          </p:cNvSpPr>
          <p:nvPr/>
        </p:nvSpPr>
        <p:spPr bwMode="auto">
          <a:xfrm>
            <a:off x="1916430" y="5776880"/>
            <a:ext cx="3657600" cy="838200"/>
          </a:xfrm>
          <a:prstGeom prst="ellipse">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Times" panose="02020603050405020304" pitchFamily="18" charset="0"/>
                <a:ea typeface="Osaka" pitchFamily="1" charset="-128"/>
              </a:defRPr>
            </a:lvl1pPr>
            <a:lvl2pPr marL="742950" indent="-285750">
              <a:defRPr sz="2400" b="1">
                <a:solidFill>
                  <a:schemeClr val="tx1"/>
                </a:solidFill>
                <a:latin typeface="Times" panose="02020603050405020304" pitchFamily="18" charset="0"/>
                <a:ea typeface="Osaka" pitchFamily="1" charset="-128"/>
              </a:defRPr>
            </a:lvl2pPr>
            <a:lvl3pPr marL="1143000" indent="-228600">
              <a:defRPr sz="2400" b="1">
                <a:solidFill>
                  <a:schemeClr val="tx1"/>
                </a:solidFill>
                <a:latin typeface="Times" panose="02020603050405020304" pitchFamily="18" charset="0"/>
                <a:ea typeface="Osaka" pitchFamily="1" charset="-128"/>
              </a:defRPr>
            </a:lvl3pPr>
            <a:lvl4pPr marL="1600200" indent="-228600">
              <a:defRPr sz="2400" b="1">
                <a:solidFill>
                  <a:schemeClr val="tx1"/>
                </a:solidFill>
                <a:latin typeface="Times" panose="02020603050405020304" pitchFamily="18" charset="0"/>
                <a:ea typeface="Osaka" pitchFamily="1" charset="-128"/>
              </a:defRPr>
            </a:lvl4pPr>
            <a:lvl5pPr marL="2057400" indent="-228600">
              <a:defRPr sz="2400" b="1">
                <a:solidFill>
                  <a:schemeClr val="tx1"/>
                </a:solidFill>
                <a:latin typeface="Times" panose="02020603050405020304" pitchFamily="18" charset="0"/>
                <a:ea typeface="Osaka" pitchFamily="1" charset="-128"/>
              </a:defRPr>
            </a:lvl5pPr>
            <a:lvl6pPr marL="2514600" indent="-228600" eaLnBrk="0" fontAlgn="base" hangingPunct="0">
              <a:spcBef>
                <a:spcPct val="0"/>
              </a:spcBef>
              <a:spcAft>
                <a:spcPct val="0"/>
              </a:spcAft>
              <a:defRPr sz="2400" b="1">
                <a:solidFill>
                  <a:schemeClr val="tx1"/>
                </a:solidFill>
                <a:latin typeface="Times" panose="02020603050405020304" pitchFamily="18" charset="0"/>
                <a:ea typeface="Osaka" pitchFamily="1" charset="-128"/>
              </a:defRPr>
            </a:lvl6pPr>
            <a:lvl7pPr marL="2971800" indent="-228600" eaLnBrk="0" fontAlgn="base" hangingPunct="0">
              <a:spcBef>
                <a:spcPct val="0"/>
              </a:spcBef>
              <a:spcAft>
                <a:spcPct val="0"/>
              </a:spcAft>
              <a:defRPr sz="2400" b="1">
                <a:solidFill>
                  <a:schemeClr val="tx1"/>
                </a:solidFill>
                <a:latin typeface="Times" panose="02020603050405020304" pitchFamily="18" charset="0"/>
                <a:ea typeface="Osaka" pitchFamily="1" charset="-128"/>
              </a:defRPr>
            </a:lvl7pPr>
            <a:lvl8pPr marL="3429000" indent="-228600" eaLnBrk="0" fontAlgn="base" hangingPunct="0">
              <a:spcBef>
                <a:spcPct val="0"/>
              </a:spcBef>
              <a:spcAft>
                <a:spcPct val="0"/>
              </a:spcAft>
              <a:defRPr sz="2400" b="1">
                <a:solidFill>
                  <a:schemeClr val="tx1"/>
                </a:solidFill>
                <a:latin typeface="Times" panose="02020603050405020304" pitchFamily="18" charset="0"/>
                <a:ea typeface="Osaka" pitchFamily="1" charset="-128"/>
              </a:defRPr>
            </a:lvl8pPr>
            <a:lvl9pPr marL="3886200" indent="-228600" eaLnBrk="0" fontAlgn="base" hangingPunct="0">
              <a:spcBef>
                <a:spcPct val="0"/>
              </a:spcBef>
              <a:spcAft>
                <a:spcPct val="0"/>
              </a:spcAft>
              <a:defRPr sz="2400" b="1">
                <a:solidFill>
                  <a:schemeClr val="tx1"/>
                </a:solidFill>
                <a:latin typeface="Times" panose="02020603050405020304" pitchFamily="18" charset="0"/>
                <a:ea typeface="Osaka" pitchFamily="1" charset="-128"/>
              </a:defRPr>
            </a:lvl9pPr>
          </a:lstStyle>
          <a:p>
            <a:endParaRPr lang="en-US" altLang="en-US"/>
          </a:p>
        </p:txBody>
      </p:sp>
    </p:spTree>
    <p:extLst>
      <p:ext uri="{BB962C8B-B14F-4D97-AF65-F5344CB8AC3E}">
        <p14:creationId xmlns:p14="http://schemas.microsoft.com/office/powerpoint/2010/main" val="2515779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u="sng" dirty="0"/>
              <a:t>Step 4</a:t>
            </a:r>
            <a:r>
              <a:rPr lang="en-US" altLang="en-US" u="sng" dirty="0" smtClean="0"/>
              <a:t> </a:t>
            </a:r>
            <a:r>
              <a:rPr lang="en-US" altLang="en-US" u="sng" dirty="0"/>
              <a:t>– Complete SF424 &amp; Upload Attachments</a:t>
            </a:r>
            <a:endParaRPr lang="en-US" dirty="0"/>
          </a:p>
        </p:txBody>
      </p:sp>
      <p:sp>
        <p:nvSpPr>
          <p:cNvPr id="3" name="Content Placeholder 2"/>
          <p:cNvSpPr>
            <a:spLocks noGrp="1"/>
          </p:cNvSpPr>
          <p:nvPr>
            <p:ph idx="1"/>
          </p:nvPr>
        </p:nvSpPr>
        <p:spPr>
          <a:xfrm>
            <a:off x="457200" y="1600200"/>
            <a:ext cx="8229600" cy="3886199"/>
          </a:xfrm>
        </p:spPr>
        <p:txBody>
          <a:bodyPr>
            <a:normAutofit lnSpcReduction="10000"/>
          </a:bodyPr>
          <a:lstStyle/>
          <a:p>
            <a:pPr lvl="0" defTabSz="914400" eaLnBrk="0" fontAlgn="base" hangingPunct="0">
              <a:lnSpc>
                <a:spcPct val="85000"/>
              </a:lnSpc>
              <a:spcBef>
                <a:spcPct val="50000"/>
              </a:spcBef>
              <a:spcAft>
                <a:spcPct val="20000"/>
              </a:spcAft>
              <a:buClrTx/>
              <a:buNone/>
            </a:pPr>
            <a:r>
              <a:rPr lang="en-US" altLang="en-US" sz="2000" kern="0" dirty="0">
                <a:latin typeface="Arial"/>
              </a:rPr>
              <a:t>Using the RFP and grant application instructions as a guide, select the appropriate forms for your submission.</a:t>
            </a:r>
          </a:p>
          <a:p>
            <a:pPr lvl="0" defTabSz="914400" eaLnBrk="0" fontAlgn="base" hangingPunct="0">
              <a:lnSpc>
                <a:spcPct val="85000"/>
              </a:lnSpc>
              <a:spcBef>
                <a:spcPct val="50000"/>
              </a:spcBef>
              <a:spcAft>
                <a:spcPct val="20000"/>
              </a:spcAft>
              <a:buClrTx/>
              <a:buNone/>
            </a:pPr>
            <a:r>
              <a:rPr lang="en-US" altLang="en-US" sz="2000" kern="0" dirty="0">
                <a:latin typeface="Arial"/>
              </a:rPr>
              <a:t>Go through the Federal Application Package to verify that the information from Steps 2 and 3 have been entered into your proposal. Fill in any fields which have not been completed and upload all required documents. Examples of required documents are project description, research strategy, budget justification, bio-sketches, etc.</a:t>
            </a:r>
          </a:p>
          <a:p>
            <a:pPr lvl="0" defTabSz="914400" eaLnBrk="0" fontAlgn="base" hangingPunct="0">
              <a:lnSpc>
                <a:spcPct val="85000"/>
              </a:lnSpc>
              <a:spcBef>
                <a:spcPct val="50000"/>
              </a:spcBef>
              <a:spcAft>
                <a:spcPct val="20000"/>
              </a:spcAft>
              <a:buClrTx/>
              <a:buNone/>
            </a:pPr>
            <a:r>
              <a:rPr lang="en-US" altLang="en-US" sz="2000" kern="0" dirty="0">
                <a:latin typeface="Arial"/>
              </a:rPr>
              <a:t>Once you get to the end of the form set, click “Hide/Show Errors” on the light blue strip located on both the top and bottom of the screen. This will alert you to any missing or contradictory information entered into the Federal forms. A list will appear which will hyperlink you back to problem areas. Once you are done correcting errors, click FINSH.</a:t>
            </a:r>
          </a:p>
        </p:txBody>
      </p:sp>
    </p:spTree>
    <p:extLst>
      <p:ext uri="{BB962C8B-B14F-4D97-AF65-F5344CB8AC3E}">
        <p14:creationId xmlns:p14="http://schemas.microsoft.com/office/powerpoint/2010/main" val="569909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181254"/>
            <a:ext cx="8229600" cy="1143000"/>
          </a:xfrm>
        </p:spPr>
        <p:txBody>
          <a:bodyPr/>
          <a:lstStyle/>
          <a:p>
            <a:r>
              <a:rPr lang="en-US" altLang="en-US" dirty="0"/>
              <a:t>Federal Forms Work Space</a:t>
            </a:r>
            <a:endParaRPr lang="en-US" dirty="0"/>
          </a:p>
        </p:txBody>
      </p:sp>
      <p:sp>
        <p:nvSpPr>
          <p:cNvPr id="3" name="Content Placeholder 2"/>
          <p:cNvSpPr>
            <a:spLocks noGrp="1"/>
          </p:cNvSpPr>
          <p:nvPr>
            <p:ph idx="1"/>
          </p:nvPr>
        </p:nvSpPr>
        <p:spPr/>
        <p:txBody>
          <a:bodyPr>
            <a:normAutofit/>
          </a:bodyPr>
          <a:lstStyle/>
          <a:p>
            <a:pPr lvl="0" defTabSz="914400" eaLnBrk="0" fontAlgn="base" hangingPunct="0">
              <a:lnSpc>
                <a:spcPct val="85000"/>
              </a:lnSpc>
              <a:spcBef>
                <a:spcPct val="50000"/>
              </a:spcBef>
              <a:spcAft>
                <a:spcPct val="20000"/>
              </a:spcAft>
              <a:buClrTx/>
              <a:buNone/>
            </a:pPr>
            <a:endParaRPr lang="en-US" dirty="0"/>
          </a:p>
        </p:txBody>
      </p:sp>
      <p:pic>
        <p:nvPicPr>
          <p:cNvPr id="4" name="Content Placeholder 4" descr="SF-42400000624 for FP00003191 - Google Chrom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08920"/>
            <a:ext cx="9144000" cy="5349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1038446"/>
            <a:ext cx="5720975" cy="584775"/>
          </a:xfrm>
          <a:prstGeom prst="rect">
            <a:avLst/>
          </a:prstGeom>
        </p:spPr>
        <p:txBody>
          <a:bodyPr wrap="square">
            <a:spAutoFit/>
          </a:bodyPr>
          <a:lstStyle/>
          <a:p>
            <a:pPr>
              <a:defRPr/>
            </a:pPr>
            <a:r>
              <a:rPr lang="en-US" sz="3200" dirty="0">
                <a:ln>
                  <a:solidFill>
                    <a:srgbClr val="FF0000"/>
                  </a:solidFill>
                </a:ln>
                <a:solidFill>
                  <a:srgbClr val="FF0000"/>
                </a:solidFill>
                <a:latin typeface="Calibri" panose="020F0502020204030204" pitchFamily="34" charset="0"/>
              </a:rPr>
              <a:t>Click Here to </a:t>
            </a:r>
            <a:r>
              <a:rPr lang="en-US" sz="3200" dirty="0">
                <a:ln>
                  <a:solidFill>
                    <a:srgbClr val="FF0000"/>
                  </a:solidFill>
                </a:ln>
                <a:solidFill>
                  <a:srgbClr val="FF0000"/>
                </a:solidFill>
                <a:effectLst>
                  <a:outerShdw blurRad="50800" dist="38100" dir="8100000" algn="tr" rotWithShape="0">
                    <a:srgbClr val="FF0000">
                      <a:alpha val="40000"/>
                    </a:srgbClr>
                  </a:outerShdw>
                </a:effectLst>
                <a:latin typeface="Calibri" panose="020F0502020204030204" pitchFamily="34" charset="0"/>
              </a:rPr>
              <a:t>Enter</a:t>
            </a:r>
            <a:r>
              <a:rPr lang="en-US" sz="3200" dirty="0">
                <a:ln>
                  <a:solidFill>
                    <a:srgbClr val="FF0000"/>
                  </a:solidFill>
                </a:ln>
                <a:solidFill>
                  <a:srgbClr val="FF0000"/>
                </a:solidFill>
                <a:latin typeface="Calibri" panose="020F0502020204030204" pitchFamily="34" charset="0"/>
              </a:rPr>
              <a:t> Federal Forms</a:t>
            </a:r>
            <a:endParaRPr lang="en-US" sz="3200" dirty="0">
              <a:ln>
                <a:solidFill>
                  <a:srgbClr val="FF0000"/>
                </a:solidFill>
              </a:ln>
              <a:solidFill>
                <a:srgbClr val="FF0000"/>
              </a:solidFill>
              <a:latin typeface="Calibri" panose="020F0502020204030204" pitchFamily="34" charset="0"/>
            </a:endParaRPr>
          </a:p>
        </p:txBody>
      </p:sp>
      <p:cxnSp>
        <p:nvCxnSpPr>
          <p:cNvPr id="6" name="Straight Arrow Connector 7"/>
          <p:cNvCxnSpPr>
            <a:cxnSpLocks noChangeShapeType="1"/>
          </p:cNvCxnSpPr>
          <p:nvPr/>
        </p:nvCxnSpPr>
        <p:spPr bwMode="auto">
          <a:xfrm flipH="1">
            <a:off x="1165860" y="1508920"/>
            <a:ext cx="358140" cy="2868770"/>
          </a:xfrm>
          <a:prstGeom prst="straightConnector1">
            <a:avLst/>
          </a:prstGeom>
          <a:noFill/>
          <a:ln w="381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1820007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u="sng" dirty="0" smtClean="0"/>
              <a:t>Federal Forms</a:t>
            </a:r>
            <a:endParaRPr lang="en-US" dirty="0"/>
          </a:p>
        </p:txBody>
      </p:sp>
      <p:sp>
        <p:nvSpPr>
          <p:cNvPr id="3" name="Content Placeholder 2"/>
          <p:cNvSpPr>
            <a:spLocks noGrp="1"/>
          </p:cNvSpPr>
          <p:nvPr>
            <p:ph idx="1"/>
          </p:nvPr>
        </p:nvSpPr>
        <p:spPr>
          <a:xfrm>
            <a:off x="457200" y="1600200"/>
            <a:ext cx="8229600" cy="3886199"/>
          </a:xfrm>
        </p:spPr>
        <p:txBody>
          <a:bodyPr>
            <a:normAutofit/>
          </a:bodyPr>
          <a:lstStyle/>
          <a:p>
            <a:pPr lvl="0" defTabSz="914400" eaLnBrk="0" fontAlgn="base" hangingPunct="0">
              <a:lnSpc>
                <a:spcPct val="85000"/>
              </a:lnSpc>
              <a:spcBef>
                <a:spcPct val="50000"/>
              </a:spcBef>
              <a:spcAft>
                <a:spcPct val="20000"/>
              </a:spcAft>
              <a:buClrTx/>
              <a:buNone/>
            </a:pPr>
            <a:endParaRPr lang="en-US" altLang="en-US" sz="2000" kern="0" dirty="0">
              <a:latin typeface="Arial"/>
            </a:endParaRPr>
          </a:p>
        </p:txBody>
      </p:sp>
      <p:pic>
        <p:nvPicPr>
          <p:cNvPr id="4" name="Content Placeholder 4" descr="Edit/View - Google Chrom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1"/>
            <a:ext cx="91440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7"/>
          <p:cNvCxnSpPr>
            <a:cxnSpLocks noChangeShapeType="1"/>
          </p:cNvCxnSpPr>
          <p:nvPr/>
        </p:nvCxnSpPr>
        <p:spPr bwMode="auto">
          <a:xfrm flipH="1">
            <a:off x="3810000" y="1417638"/>
            <a:ext cx="2979420" cy="1961832"/>
          </a:xfrm>
          <a:prstGeom prst="straightConnector1">
            <a:avLst/>
          </a:prstGeom>
          <a:noFill/>
          <a:ln w="381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ctangle 6"/>
          <p:cNvSpPr/>
          <p:nvPr/>
        </p:nvSpPr>
        <p:spPr>
          <a:xfrm>
            <a:off x="6431819" y="834390"/>
            <a:ext cx="2575021" cy="461665"/>
          </a:xfrm>
          <a:prstGeom prst="rect">
            <a:avLst/>
          </a:prstGeom>
        </p:spPr>
        <p:txBody>
          <a:bodyPr wrap="square">
            <a:spAutoFit/>
          </a:bodyPr>
          <a:lstStyle/>
          <a:p>
            <a:pPr>
              <a:defRPr/>
            </a:pPr>
            <a:r>
              <a:rPr lang="en-US" sz="2400" dirty="0">
                <a:ln>
                  <a:solidFill>
                    <a:srgbClr val="FF0000"/>
                  </a:solidFill>
                </a:ln>
                <a:latin typeface="Times" pitchFamily="1" charset="0"/>
              </a:rPr>
              <a:t>Hide/Show Errors</a:t>
            </a:r>
            <a:endParaRPr lang="en-US" sz="2400" dirty="0">
              <a:ln>
                <a:solidFill>
                  <a:srgbClr val="FF0000"/>
                </a:solidFill>
              </a:ln>
              <a:latin typeface="Times" pitchFamily="1" charset="0"/>
            </a:endParaRPr>
          </a:p>
        </p:txBody>
      </p:sp>
    </p:spTree>
    <p:extLst>
      <p:ext uri="{BB962C8B-B14F-4D97-AF65-F5344CB8AC3E}">
        <p14:creationId xmlns:p14="http://schemas.microsoft.com/office/powerpoint/2010/main" val="1346454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u="sng" dirty="0"/>
              <a:t>Step </a:t>
            </a:r>
            <a:r>
              <a:rPr lang="en-US" altLang="en-US" u="sng" dirty="0" smtClean="0"/>
              <a:t>5 </a:t>
            </a:r>
            <a:r>
              <a:rPr lang="en-US" altLang="en-US" u="sng" dirty="0"/>
              <a:t>– Submit Proposal</a:t>
            </a:r>
            <a:endParaRPr lang="en-US" dirty="0"/>
          </a:p>
        </p:txBody>
      </p:sp>
      <p:sp>
        <p:nvSpPr>
          <p:cNvPr id="3" name="Content Placeholder 2"/>
          <p:cNvSpPr>
            <a:spLocks noGrp="1"/>
          </p:cNvSpPr>
          <p:nvPr>
            <p:ph idx="1"/>
          </p:nvPr>
        </p:nvSpPr>
        <p:spPr>
          <a:xfrm>
            <a:off x="457200" y="1600200"/>
            <a:ext cx="8229600" cy="3886199"/>
          </a:xfrm>
        </p:spPr>
        <p:txBody>
          <a:bodyPr>
            <a:normAutofit/>
          </a:bodyPr>
          <a:lstStyle/>
          <a:p>
            <a:pPr lvl="0" defTabSz="914400" eaLnBrk="0" fontAlgn="base" hangingPunct="0">
              <a:lnSpc>
                <a:spcPct val="85000"/>
              </a:lnSpc>
              <a:spcBef>
                <a:spcPct val="50000"/>
              </a:spcBef>
              <a:spcAft>
                <a:spcPct val="20000"/>
              </a:spcAft>
              <a:buClrTx/>
              <a:buNone/>
            </a:pPr>
            <a:r>
              <a:rPr lang="en-US" altLang="en-US" sz="2400" kern="0" dirty="0">
                <a:latin typeface="Arial"/>
              </a:rPr>
              <a:t>In order to submit your proposal for approval, hit the green Submit Proposal Button in the center of the Proposal Work Space.</a:t>
            </a:r>
            <a:endParaRPr lang="en-US" altLang="en-US" sz="2000" kern="0" dirty="0">
              <a:latin typeface="Arial"/>
            </a:endParaRPr>
          </a:p>
          <a:p>
            <a:pPr lvl="0" defTabSz="914400" eaLnBrk="0" fontAlgn="base" hangingPunct="0">
              <a:lnSpc>
                <a:spcPct val="85000"/>
              </a:lnSpc>
              <a:spcBef>
                <a:spcPct val="50000"/>
              </a:spcBef>
              <a:spcAft>
                <a:spcPct val="20000"/>
              </a:spcAft>
              <a:buClrTx/>
              <a:buNone/>
            </a:pPr>
            <a:endParaRPr lang="en-US" altLang="en-US" sz="2000" kern="0" dirty="0">
              <a:latin typeface="Arial"/>
            </a:endParaRPr>
          </a:p>
          <a:p>
            <a:pPr lvl="0" defTabSz="914400" eaLnBrk="0" fontAlgn="base" hangingPunct="0">
              <a:lnSpc>
                <a:spcPct val="85000"/>
              </a:lnSpc>
              <a:spcBef>
                <a:spcPct val="50000"/>
              </a:spcBef>
              <a:spcAft>
                <a:spcPct val="20000"/>
              </a:spcAft>
              <a:buClrTx/>
              <a:buNone/>
            </a:pPr>
            <a:r>
              <a:rPr lang="en-US" altLang="en-US" sz="2400" kern="0" dirty="0">
                <a:latin typeface="Arial"/>
              </a:rPr>
              <a:t>Once you hit this button your proposal will be routed for review by the appropriate parties at UGA.</a:t>
            </a:r>
          </a:p>
          <a:p>
            <a:pPr lvl="0" defTabSz="914400" eaLnBrk="0" fontAlgn="base" hangingPunct="0">
              <a:lnSpc>
                <a:spcPct val="85000"/>
              </a:lnSpc>
              <a:spcBef>
                <a:spcPct val="50000"/>
              </a:spcBef>
              <a:spcAft>
                <a:spcPct val="20000"/>
              </a:spcAft>
              <a:buClrTx/>
              <a:buNone/>
            </a:pPr>
            <a:endParaRPr lang="en-US" altLang="en-US" sz="2400" u="sng" kern="0" dirty="0">
              <a:latin typeface="Arial"/>
            </a:endParaRPr>
          </a:p>
          <a:p>
            <a:pPr lvl="0" defTabSz="914400" eaLnBrk="0" fontAlgn="base" hangingPunct="0">
              <a:lnSpc>
                <a:spcPct val="85000"/>
              </a:lnSpc>
              <a:spcBef>
                <a:spcPct val="50000"/>
              </a:spcBef>
              <a:spcAft>
                <a:spcPct val="20000"/>
              </a:spcAft>
              <a:buClrTx/>
              <a:buNone/>
            </a:pPr>
            <a:r>
              <a:rPr lang="en-US" altLang="en-US" sz="2400" b="1" u="sng" kern="0" dirty="0">
                <a:solidFill>
                  <a:srgbClr val="FF0000"/>
                </a:solidFill>
                <a:latin typeface="Arial"/>
              </a:rPr>
              <a:t>The submit proposal button does not submit your proposal to the sponsor.</a:t>
            </a:r>
          </a:p>
        </p:txBody>
      </p:sp>
    </p:spTree>
    <p:extLst>
      <p:ext uri="{BB962C8B-B14F-4D97-AF65-F5344CB8AC3E}">
        <p14:creationId xmlns:p14="http://schemas.microsoft.com/office/powerpoint/2010/main" val="262187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u="sng" dirty="0"/>
              <a:t>Step </a:t>
            </a:r>
            <a:r>
              <a:rPr lang="en-US" altLang="en-US" u="sng" dirty="0" smtClean="0"/>
              <a:t>5 </a:t>
            </a:r>
            <a:r>
              <a:rPr lang="en-US" altLang="en-US" u="sng" dirty="0"/>
              <a:t>– Submit Proposal</a:t>
            </a:r>
            <a:endParaRPr lang="en-US" dirty="0"/>
          </a:p>
        </p:txBody>
      </p:sp>
      <p:pic>
        <p:nvPicPr>
          <p:cNvPr id="4" name="Content Placeholder 2" descr="testing grids #2 - Google Chrome"/>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1334361"/>
            <a:ext cx="9144000" cy="5523639"/>
          </a:xfrm>
        </p:spPr>
      </p:pic>
    </p:spTree>
    <p:extLst>
      <p:ext uri="{BB962C8B-B14F-4D97-AF65-F5344CB8AC3E}">
        <p14:creationId xmlns:p14="http://schemas.microsoft.com/office/powerpoint/2010/main" val="3424190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274638"/>
            <a:ext cx="4038600" cy="1143000"/>
          </a:xfrm>
        </p:spPr>
        <p:txBody>
          <a:bodyPr>
            <a:normAutofit fontScale="90000"/>
          </a:bodyPr>
          <a:lstStyle/>
          <a:p>
            <a:r>
              <a:rPr lang="en-US" dirty="0"/>
              <a:t>What is </a:t>
            </a:r>
            <a:r>
              <a:rPr lang="en-US" dirty="0" smtClean="0"/>
              <a:t>the Grants Portal?</a:t>
            </a:r>
            <a:endParaRPr lang="en-US" dirty="0"/>
          </a:p>
        </p:txBody>
      </p:sp>
      <p:sp>
        <p:nvSpPr>
          <p:cNvPr id="4" name="Content Placeholder 3"/>
          <p:cNvSpPr>
            <a:spLocks noGrp="1"/>
          </p:cNvSpPr>
          <p:nvPr>
            <p:ph sz="half" idx="2"/>
          </p:nvPr>
        </p:nvSpPr>
        <p:spPr/>
        <p:txBody>
          <a:bodyPr/>
          <a:lstStyle/>
          <a:p>
            <a:r>
              <a:rPr lang="en-US" dirty="0"/>
              <a:t>Workflow</a:t>
            </a:r>
          </a:p>
          <a:p>
            <a:r>
              <a:rPr lang="en-US" dirty="0"/>
              <a:t>Document Management</a:t>
            </a:r>
          </a:p>
          <a:p>
            <a:r>
              <a:rPr lang="en-US" dirty="0"/>
              <a:t>System to System Submission</a:t>
            </a:r>
          </a:p>
          <a:p>
            <a:r>
              <a:rPr lang="en-US" dirty="0"/>
              <a:t>Reporting</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09176" y="0"/>
            <a:ext cx="4422588" cy="6858000"/>
          </a:xfrm>
          <a:prstGeom prst="rect">
            <a:avLst/>
          </a:prstGeom>
        </p:spPr>
      </p:pic>
    </p:spTree>
    <p:extLst>
      <p:ext uri="{BB962C8B-B14F-4D97-AF65-F5344CB8AC3E}">
        <p14:creationId xmlns:p14="http://schemas.microsoft.com/office/powerpoint/2010/main" val="9542381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u="sng" dirty="0"/>
              <a:t>Step 6</a:t>
            </a:r>
            <a:r>
              <a:rPr lang="en-US" altLang="en-US" u="sng" dirty="0" smtClean="0"/>
              <a:t> </a:t>
            </a:r>
            <a:r>
              <a:rPr lang="en-US" altLang="en-US" u="sng" dirty="0"/>
              <a:t>– </a:t>
            </a:r>
            <a:r>
              <a:rPr lang="en-US" altLang="en-US" u="sng" dirty="0" smtClean="0"/>
              <a:t>PI Certifications</a:t>
            </a:r>
            <a:endParaRPr lang="en-US" dirty="0"/>
          </a:p>
        </p:txBody>
      </p:sp>
      <p:sp>
        <p:nvSpPr>
          <p:cNvPr id="3" name="Content Placeholder 2"/>
          <p:cNvSpPr>
            <a:spLocks noGrp="1"/>
          </p:cNvSpPr>
          <p:nvPr>
            <p:ph idx="1"/>
          </p:nvPr>
        </p:nvSpPr>
        <p:spPr>
          <a:xfrm>
            <a:off x="457200" y="1600200"/>
            <a:ext cx="8229600" cy="3886199"/>
          </a:xfrm>
        </p:spPr>
        <p:txBody>
          <a:bodyPr>
            <a:normAutofit/>
          </a:bodyPr>
          <a:lstStyle/>
          <a:p>
            <a:pPr lvl="0" defTabSz="914400" eaLnBrk="0" fontAlgn="base" hangingPunct="0">
              <a:lnSpc>
                <a:spcPct val="85000"/>
              </a:lnSpc>
              <a:spcBef>
                <a:spcPct val="50000"/>
              </a:spcBef>
              <a:spcAft>
                <a:spcPct val="20000"/>
              </a:spcAft>
              <a:buClrTx/>
              <a:buNone/>
            </a:pPr>
            <a:r>
              <a:rPr lang="en-US" altLang="en-US" sz="2800" kern="0" dirty="0">
                <a:latin typeface="Arial"/>
              </a:rPr>
              <a:t>Once you click the green submit button you be presented with the PI certifications screen. Instead of filling out the whole transmittal form, you only need certify whether you have a conflict of interest or </a:t>
            </a:r>
            <a:r>
              <a:rPr lang="en-US" altLang="en-US" sz="2800" kern="0" dirty="0" smtClean="0">
                <a:latin typeface="Arial"/>
              </a:rPr>
              <a:t>not, and whether you have completed lab safety training or not </a:t>
            </a:r>
            <a:r>
              <a:rPr lang="en-US" altLang="en-US" sz="2800" kern="0" dirty="0">
                <a:latin typeface="Arial"/>
              </a:rPr>
              <a:t>and click “ok”. </a:t>
            </a:r>
            <a:endParaRPr lang="en-US" altLang="en-US" sz="2400" b="1" u="sng" kern="0" dirty="0">
              <a:solidFill>
                <a:srgbClr val="FF0000"/>
              </a:solidFill>
              <a:latin typeface="Arial"/>
            </a:endParaRPr>
          </a:p>
        </p:txBody>
      </p:sp>
    </p:spTree>
    <p:extLst>
      <p:ext uri="{BB962C8B-B14F-4D97-AF65-F5344CB8AC3E}">
        <p14:creationId xmlns:p14="http://schemas.microsoft.com/office/powerpoint/2010/main" val="19282678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4410"/>
          </a:xfrm>
        </p:spPr>
        <p:txBody>
          <a:bodyPr>
            <a:normAutofit/>
          </a:bodyPr>
          <a:lstStyle/>
          <a:p>
            <a:r>
              <a:rPr lang="en-US" altLang="en-US" u="sng" dirty="0"/>
              <a:t>Step </a:t>
            </a:r>
            <a:r>
              <a:rPr lang="en-US" altLang="en-US" u="sng" dirty="0" smtClean="0"/>
              <a:t>6 </a:t>
            </a:r>
            <a:r>
              <a:rPr lang="en-US" altLang="en-US" u="sng" dirty="0"/>
              <a:t>– Approve PI Certifications</a:t>
            </a:r>
            <a:endParaRPr lang="en-US" dirty="0"/>
          </a:p>
        </p:txBody>
      </p:sp>
      <p:pic>
        <p:nvPicPr>
          <p:cNvPr id="4" name="Content Placeholder 3" descr="Execute &quot;Approve&quot; on FP00011531 - Google Chrom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280160"/>
            <a:ext cx="9144000" cy="5577840"/>
          </a:xfrm>
        </p:spPr>
      </p:pic>
      <p:sp>
        <p:nvSpPr>
          <p:cNvPr id="5" name="Rectangle 4"/>
          <p:cNvSpPr/>
          <p:nvPr/>
        </p:nvSpPr>
        <p:spPr>
          <a:xfrm>
            <a:off x="4572000" y="989945"/>
            <a:ext cx="4572000" cy="2862322"/>
          </a:xfrm>
          <a:prstGeom prst="rect">
            <a:avLst/>
          </a:prstGeom>
        </p:spPr>
        <p:txBody>
          <a:bodyPr>
            <a:spAutoFit/>
          </a:bodyPr>
          <a:lstStyle/>
          <a:p>
            <a:pPr algn="ctr">
              <a:defRPr/>
            </a:pPr>
            <a:r>
              <a:rPr lang="en-US" sz="3600" b="1" dirty="0">
                <a:ln w="11430"/>
                <a:solidFill>
                  <a:srgbClr val="FF0000"/>
                </a:solidFill>
                <a:latin typeface="Times" pitchFamily="1" charset="0"/>
              </a:rPr>
              <a:t>Click Yes or No </a:t>
            </a:r>
          </a:p>
          <a:p>
            <a:pPr algn="ctr">
              <a:defRPr/>
            </a:pPr>
            <a:r>
              <a:rPr lang="en-US" sz="3600" b="1" dirty="0">
                <a:ln w="11430"/>
                <a:solidFill>
                  <a:srgbClr val="FF0000"/>
                </a:solidFill>
                <a:latin typeface="Times" pitchFamily="1" charset="0"/>
              </a:rPr>
              <a:t>for financial conflict </a:t>
            </a:r>
          </a:p>
          <a:p>
            <a:pPr algn="ctr">
              <a:defRPr/>
            </a:pPr>
            <a:r>
              <a:rPr lang="en-US" sz="3600" b="1" dirty="0">
                <a:ln w="11430"/>
                <a:solidFill>
                  <a:srgbClr val="FF0000"/>
                </a:solidFill>
                <a:latin typeface="Times" pitchFamily="1" charset="0"/>
              </a:rPr>
              <a:t>of interest </a:t>
            </a:r>
            <a:r>
              <a:rPr lang="en-US" sz="3600" b="1" dirty="0" smtClean="0">
                <a:ln w="11430"/>
                <a:solidFill>
                  <a:srgbClr val="FF0000"/>
                </a:solidFill>
                <a:latin typeface="Times" pitchFamily="1" charset="0"/>
              </a:rPr>
              <a:t>and lab safety training, then </a:t>
            </a:r>
            <a:r>
              <a:rPr lang="en-US" sz="3600" b="1" dirty="0">
                <a:ln w="11430"/>
                <a:solidFill>
                  <a:srgbClr val="FF0000"/>
                </a:solidFill>
                <a:latin typeface="Times" pitchFamily="1" charset="0"/>
              </a:rPr>
              <a:t>click ok</a:t>
            </a:r>
            <a:endParaRPr lang="en-US" sz="3600" b="1" dirty="0">
              <a:ln w="11430"/>
              <a:solidFill>
                <a:srgbClr val="FF0000"/>
              </a:solidFill>
              <a:latin typeface="Times" pitchFamily="1" charset="0"/>
            </a:endParaRPr>
          </a:p>
        </p:txBody>
      </p:sp>
      <p:cxnSp>
        <p:nvCxnSpPr>
          <p:cNvPr id="6" name="Straight Arrow Connector 7"/>
          <p:cNvCxnSpPr>
            <a:cxnSpLocks noChangeShapeType="1"/>
          </p:cNvCxnSpPr>
          <p:nvPr/>
        </p:nvCxnSpPr>
        <p:spPr bwMode="auto">
          <a:xfrm flipH="1">
            <a:off x="4423410" y="3234690"/>
            <a:ext cx="1085851" cy="1607522"/>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Arrow Connector 9"/>
          <p:cNvCxnSpPr>
            <a:cxnSpLocks noChangeShapeType="1"/>
          </p:cNvCxnSpPr>
          <p:nvPr/>
        </p:nvCxnSpPr>
        <p:spPr bwMode="auto">
          <a:xfrm>
            <a:off x="7383780" y="3686205"/>
            <a:ext cx="720090" cy="2817465"/>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799805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u="sng" dirty="0" smtClean="0"/>
              <a:t>Submission Complete!</a:t>
            </a:r>
            <a:endParaRPr lang="en-US" dirty="0"/>
          </a:p>
        </p:txBody>
      </p:sp>
      <p:sp>
        <p:nvSpPr>
          <p:cNvPr id="3" name="Content Placeholder 2"/>
          <p:cNvSpPr>
            <a:spLocks noGrp="1"/>
          </p:cNvSpPr>
          <p:nvPr>
            <p:ph idx="1"/>
          </p:nvPr>
        </p:nvSpPr>
        <p:spPr>
          <a:xfrm>
            <a:off x="457200" y="1600200"/>
            <a:ext cx="8229600" cy="3886199"/>
          </a:xfrm>
        </p:spPr>
        <p:txBody>
          <a:bodyPr>
            <a:normAutofit fontScale="77500" lnSpcReduction="20000"/>
          </a:bodyPr>
          <a:lstStyle/>
          <a:p>
            <a:pPr>
              <a:defRPr/>
            </a:pPr>
            <a:r>
              <a:rPr lang="en-US" sz="4000" b="1" dirty="0"/>
              <a:t>Congratulations!! You have submitted a Grants.gov proposal for review and approval to your DLSA and Sponsored </a:t>
            </a:r>
            <a:r>
              <a:rPr lang="en-US" sz="4000" b="1" dirty="0" smtClean="0"/>
              <a:t>Projects.</a:t>
            </a:r>
            <a:endParaRPr lang="en-US" sz="4000" b="1" dirty="0"/>
          </a:p>
          <a:p>
            <a:pPr>
              <a:defRPr/>
            </a:pPr>
            <a:endParaRPr lang="en-US" sz="2800" dirty="0"/>
          </a:p>
          <a:p>
            <a:pPr>
              <a:defRPr/>
            </a:pPr>
            <a:endParaRPr lang="en-US" sz="2800" dirty="0"/>
          </a:p>
          <a:p>
            <a:pPr>
              <a:defRPr/>
            </a:pPr>
            <a:r>
              <a:rPr lang="en-US" sz="2800" dirty="0"/>
              <a:t>Please note that you have </a:t>
            </a:r>
            <a:r>
              <a:rPr lang="en-US" sz="2800" b="1" u="sng" dirty="0"/>
              <a:t>not</a:t>
            </a:r>
            <a:r>
              <a:rPr lang="en-US" sz="2800" dirty="0"/>
              <a:t> submitted a proposal to a sponsor. Only Authorized Institutional Officials can submit proposals to Grants.gov. As such, either your DLSA or your Sponsored Programs Representative will submit the proposal to Grants.gov.</a:t>
            </a:r>
          </a:p>
        </p:txBody>
      </p:sp>
    </p:spTree>
    <p:extLst>
      <p:ext uri="{BB962C8B-B14F-4D97-AF65-F5344CB8AC3E}">
        <p14:creationId xmlns:p14="http://schemas.microsoft.com/office/powerpoint/2010/main" val="41289365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31486-146.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6" name="Rectangle 5"/>
          <p:cNvSpPr/>
          <p:nvPr/>
        </p:nvSpPr>
        <p:spPr>
          <a:xfrm>
            <a:off x="3242234" y="4542117"/>
            <a:ext cx="5901765" cy="1718235"/>
          </a:xfrm>
          <a:prstGeom prst="rect">
            <a:avLst/>
          </a:prstGeom>
          <a:solidFill>
            <a:schemeClr val="tx1">
              <a:alpha val="4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735294" y="4855884"/>
            <a:ext cx="4706471" cy="1077218"/>
          </a:xfrm>
          <a:prstGeom prst="rect">
            <a:avLst/>
          </a:prstGeom>
          <a:noFill/>
        </p:spPr>
        <p:txBody>
          <a:bodyPr wrap="square" rtlCol="0">
            <a:spAutoFit/>
          </a:bodyPr>
          <a:lstStyle/>
          <a:p>
            <a:pPr marL="457200" indent="-457200">
              <a:buFont typeface="Arial"/>
              <a:buChar char="•"/>
            </a:pPr>
            <a:r>
              <a:rPr lang="en-US" sz="3200" dirty="0" smtClean="0">
                <a:solidFill>
                  <a:schemeClr val="bg1"/>
                </a:solidFill>
              </a:rPr>
              <a:t>Best of Luck with your proposal </a:t>
            </a:r>
            <a:r>
              <a:rPr lang="en-US" sz="3200" dirty="0" smtClean="0">
                <a:solidFill>
                  <a:schemeClr val="bg1"/>
                </a:solidFill>
                <a:sym typeface="Wingdings" panose="05000000000000000000" pitchFamily="2" charset="2"/>
              </a:rPr>
              <a:t></a:t>
            </a:r>
            <a:endParaRPr lang="en-US" sz="3200" dirty="0">
              <a:solidFill>
                <a:schemeClr val="bg1"/>
              </a:solidFill>
            </a:endParaRPr>
          </a:p>
        </p:txBody>
      </p:sp>
    </p:spTree>
    <p:extLst>
      <p:ext uri="{BB962C8B-B14F-4D97-AF65-F5344CB8AC3E}">
        <p14:creationId xmlns:p14="http://schemas.microsoft.com/office/powerpoint/2010/main" val="626840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2231361"/>
            <a:ext cx="7772400" cy="1470025"/>
          </a:xfrm>
          <a:prstGeom prst="rect">
            <a:avLst/>
          </a:prstGeom>
        </p:spPr>
        <p:txBody>
          <a:bodyPr/>
          <a:lstStyle>
            <a:lvl1pPr algn="l" defTabSz="457200" rtl="0" eaLnBrk="1" latinLnBrk="0" hangingPunct="1">
              <a:spcBef>
                <a:spcPct val="0"/>
              </a:spcBef>
              <a:buNone/>
              <a:defRPr sz="4400" b="1" kern="1200">
                <a:solidFill>
                  <a:srgbClr val="CF202E"/>
                </a:solidFill>
                <a:latin typeface="+mj-lt"/>
                <a:ea typeface="+mj-ea"/>
                <a:cs typeface="+mj-cs"/>
              </a:defRPr>
            </a:lvl1pPr>
          </a:lstStyle>
          <a:p>
            <a:pPr algn="ctr"/>
            <a:r>
              <a:rPr lang="en-US" dirty="0" smtClean="0">
                <a:solidFill>
                  <a:srgbClr val="BA0C2F"/>
                </a:solidFill>
              </a:rPr>
              <a:t>spa.uga.edu</a:t>
            </a:r>
            <a:endParaRPr lang="en-US" dirty="0">
              <a:solidFill>
                <a:srgbClr val="BA0C2F"/>
              </a:solidFill>
            </a:endParaRPr>
          </a:p>
        </p:txBody>
      </p:sp>
    </p:spTree>
    <p:extLst>
      <p:ext uri="{BB962C8B-B14F-4D97-AF65-F5344CB8AC3E}">
        <p14:creationId xmlns:p14="http://schemas.microsoft.com/office/powerpoint/2010/main" val="980317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775" y="274638"/>
            <a:ext cx="8201025" cy="1143000"/>
          </a:xfrm>
        </p:spPr>
        <p:txBody>
          <a:bodyPr>
            <a:normAutofit/>
          </a:bodyPr>
          <a:lstStyle/>
          <a:p>
            <a:r>
              <a:rPr lang="en-US" altLang="en-US" dirty="0"/>
              <a:t>What can the </a:t>
            </a:r>
            <a:r>
              <a:rPr lang="en-US" altLang="en-US" dirty="0" smtClean="0"/>
              <a:t>Grants </a:t>
            </a:r>
            <a:r>
              <a:rPr lang="en-US" altLang="en-US" dirty="0"/>
              <a:t>Portal do?</a:t>
            </a:r>
            <a:endParaRPr lang="en-US" dirty="0"/>
          </a:p>
        </p:txBody>
      </p:sp>
      <p:sp>
        <p:nvSpPr>
          <p:cNvPr id="4" name="Content Placeholder 3"/>
          <p:cNvSpPr>
            <a:spLocks noGrp="1"/>
          </p:cNvSpPr>
          <p:nvPr>
            <p:ph sz="half" idx="2"/>
          </p:nvPr>
        </p:nvSpPr>
        <p:spPr>
          <a:xfrm>
            <a:off x="485775" y="1600200"/>
            <a:ext cx="8201025" cy="3900487"/>
          </a:xfrm>
        </p:spPr>
        <p:txBody>
          <a:bodyPr>
            <a:normAutofit/>
          </a:bodyPr>
          <a:lstStyle/>
          <a:p>
            <a:pPr lvl="0" defTabSz="914400" eaLnBrk="0" fontAlgn="base" hangingPunct="0">
              <a:lnSpc>
                <a:spcPct val="85000"/>
              </a:lnSpc>
              <a:spcBef>
                <a:spcPct val="50000"/>
              </a:spcBef>
              <a:spcAft>
                <a:spcPct val="20000"/>
              </a:spcAft>
              <a:buClrTx/>
              <a:buNone/>
            </a:pPr>
            <a:r>
              <a:rPr lang="en-US" altLang="en-US" sz="2400" b="1" i="1" u="sng" kern="0" dirty="0">
                <a:latin typeface="Arial"/>
              </a:rPr>
              <a:t>The Portal can be used to:</a:t>
            </a:r>
          </a:p>
          <a:p>
            <a:pPr lvl="0" defTabSz="914400" eaLnBrk="0" fontAlgn="base" hangingPunct="0">
              <a:lnSpc>
                <a:spcPct val="85000"/>
              </a:lnSpc>
              <a:spcBef>
                <a:spcPct val="50000"/>
              </a:spcBef>
              <a:spcAft>
                <a:spcPct val="20000"/>
              </a:spcAft>
              <a:buClrTx/>
              <a:buNone/>
            </a:pPr>
            <a:r>
              <a:rPr lang="en-US" altLang="en-US" sz="2000" i="1" kern="0" dirty="0">
                <a:latin typeface="Arial"/>
              </a:rPr>
              <a:t>	1.	</a:t>
            </a:r>
            <a:r>
              <a:rPr lang="en-US" altLang="en-US" sz="2000" b="1" i="1" kern="0" dirty="0">
                <a:latin typeface="Arial"/>
              </a:rPr>
              <a:t>Track proposals and awards </a:t>
            </a:r>
            <a:r>
              <a:rPr lang="en-US" altLang="en-US" sz="2000" i="1" kern="0" dirty="0">
                <a:latin typeface="Arial"/>
              </a:rPr>
              <a:t>– look at the “State” of the project or the flow chat at the top of any proposal workspace.</a:t>
            </a:r>
          </a:p>
          <a:p>
            <a:pPr lvl="0" defTabSz="914400" eaLnBrk="0" fontAlgn="base" hangingPunct="0">
              <a:lnSpc>
                <a:spcPct val="85000"/>
              </a:lnSpc>
              <a:spcBef>
                <a:spcPct val="50000"/>
              </a:spcBef>
              <a:spcAft>
                <a:spcPct val="20000"/>
              </a:spcAft>
              <a:buClrTx/>
              <a:buNone/>
            </a:pPr>
            <a:r>
              <a:rPr lang="en-US" altLang="en-US" sz="2000" i="1" kern="0" dirty="0">
                <a:latin typeface="Arial"/>
              </a:rPr>
              <a:t>	2.	</a:t>
            </a:r>
            <a:r>
              <a:rPr lang="en-US" altLang="en-US" sz="2000" b="1" i="1" kern="0" dirty="0">
                <a:latin typeface="Arial"/>
              </a:rPr>
              <a:t>Submit </a:t>
            </a:r>
            <a:r>
              <a:rPr lang="en-US" altLang="en-US" sz="2000" i="1" kern="0" dirty="0">
                <a:latin typeface="Arial"/>
              </a:rPr>
              <a:t>Proposals to Grants.gov and review non-grants.gov submissions</a:t>
            </a:r>
          </a:p>
          <a:p>
            <a:pPr lvl="0" defTabSz="914400" eaLnBrk="0" fontAlgn="base" hangingPunct="0">
              <a:lnSpc>
                <a:spcPct val="85000"/>
              </a:lnSpc>
              <a:spcBef>
                <a:spcPct val="50000"/>
              </a:spcBef>
              <a:spcAft>
                <a:spcPct val="20000"/>
              </a:spcAft>
              <a:buClrTx/>
              <a:buNone/>
            </a:pPr>
            <a:r>
              <a:rPr lang="en-US" altLang="en-US" sz="2000" i="1" kern="0" dirty="0">
                <a:latin typeface="Arial"/>
              </a:rPr>
              <a:t>	3.	</a:t>
            </a:r>
            <a:r>
              <a:rPr lang="en-US" altLang="en-US" sz="2000" b="1" i="1" kern="0" dirty="0">
                <a:latin typeface="Arial"/>
              </a:rPr>
              <a:t>Route and Sign </a:t>
            </a:r>
            <a:r>
              <a:rPr lang="en-US" altLang="en-US" sz="2000" i="1" kern="0" dirty="0">
                <a:latin typeface="Arial"/>
              </a:rPr>
              <a:t>“transmittal forms” </a:t>
            </a:r>
          </a:p>
          <a:p>
            <a:pPr lvl="0" defTabSz="914400" eaLnBrk="0" fontAlgn="base" hangingPunct="0">
              <a:lnSpc>
                <a:spcPct val="85000"/>
              </a:lnSpc>
              <a:spcBef>
                <a:spcPct val="50000"/>
              </a:spcBef>
              <a:spcAft>
                <a:spcPct val="20000"/>
              </a:spcAft>
              <a:buClrTx/>
              <a:buNone/>
            </a:pPr>
            <a:r>
              <a:rPr lang="en-US" altLang="en-US" sz="2000" i="1" kern="0" dirty="0">
                <a:latin typeface="Arial"/>
              </a:rPr>
              <a:t>	4.	</a:t>
            </a:r>
            <a:r>
              <a:rPr lang="en-US" altLang="en-US" sz="2000" b="1" i="1" kern="0" dirty="0">
                <a:latin typeface="Arial"/>
              </a:rPr>
              <a:t>Communicate</a:t>
            </a:r>
            <a:r>
              <a:rPr lang="en-US" altLang="en-US" sz="2000" i="1" kern="0" dirty="0">
                <a:latin typeface="Arial"/>
              </a:rPr>
              <a:t> with your proposal team – email within The Portal</a:t>
            </a:r>
          </a:p>
          <a:p>
            <a:pPr lvl="0" defTabSz="914400" eaLnBrk="0" fontAlgn="base" hangingPunct="0">
              <a:lnSpc>
                <a:spcPct val="85000"/>
              </a:lnSpc>
              <a:spcBef>
                <a:spcPct val="50000"/>
              </a:spcBef>
              <a:spcAft>
                <a:spcPct val="20000"/>
              </a:spcAft>
              <a:buClrTx/>
              <a:buNone/>
            </a:pPr>
            <a:r>
              <a:rPr lang="en-US" altLang="en-US" sz="2000" i="1" kern="0" dirty="0">
                <a:latin typeface="Arial"/>
              </a:rPr>
              <a:t>	5.	</a:t>
            </a:r>
            <a:r>
              <a:rPr lang="en-US" altLang="en-US" sz="2000" b="1" i="1" kern="0" dirty="0">
                <a:latin typeface="Arial"/>
              </a:rPr>
              <a:t>Organize</a:t>
            </a:r>
            <a:r>
              <a:rPr lang="en-US" altLang="en-US" sz="2000" i="1" kern="0" dirty="0">
                <a:latin typeface="Arial"/>
              </a:rPr>
              <a:t> your documents and create a complete record of your project from proposal to closeout</a:t>
            </a:r>
            <a:r>
              <a:rPr lang="en-US" altLang="en-US" sz="2000" i="1" kern="0" dirty="0" smtClean="0">
                <a:latin typeface="Arial"/>
              </a:rPr>
              <a:t>.</a:t>
            </a:r>
            <a:endParaRPr lang="en-US" altLang="en-US" sz="2000" i="1" kern="0" dirty="0">
              <a:latin typeface="Arial"/>
            </a:endParaRPr>
          </a:p>
        </p:txBody>
      </p:sp>
    </p:spTree>
    <p:extLst>
      <p:ext uri="{BB962C8B-B14F-4D97-AF65-F5344CB8AC3E}">
        <p14:creationId xmlns:p14="http://schemas.microsoft.com/office/powerpoint/2010/main" val="1165576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775" y="274638"/>
            <a:ext cx="8201025" cy="1143000"/>
          </a:xfrm>
        </p:spPr>
        <p:txBody>
          <a:bodyPr>
            <a:normAutofit/>
          </a:bodyPr>
          <a:lstStyle/>
          <a:p>
            <a:r>
              <a:rPr lang="en-US" altLang="en-US" sz="3200" dirty="0"/>
              <a:t>Tracking Proposals and Signing Transmittal Forms: My To-Do List and My Proposals</a:t>
            </a:r>
            <a:endParaRPr lang="en-US" sz="3200" dirty="0"/>
          </a:p>
        </p:txBody>
      </p:sp>
      <p:sp>
        <p:nvSpPr>
          <p:cNvPr id="4" name="Content Placeholder 3"/>
          <p:cNvSpPr>
            <a:spLocks noGrp="1"/>
          </p:cNvSpPr>
          <p:nvPr>
            <p:ph sz="half" idx="2"/>
          </p:nvPr>
        </p:nvSpPr>
        <p:spPr>
          <a:xfrm>
            <a:off x="485775" y="1600200"/>
            <a:ext cx="8201025" cy="3900487"/>
          </a:xfrm>
        </p:spPr>
        <p:txBody>
          <a:bodyPr>
            <a:noAutofit/>
          </a:bodyPr>
          <a:lstStyle/>
          <a:p>
            <a:pPr lvl="0" defTabSz="914400" eaLnBrk="0" fontAlgn="base" hangingPunct="0">
              <a:lnSpc>
                <a:spcPct val="85000"/>
              </a:lnSpc>
              <a:spcBef>
                <a:spcPct val="50000"/>
              </a:spcBef>
              <a:spcAft>
                <a:spcPct val="20000"/>
              </a:spcAft>
              <a:buClrTx/>
              <a:buNone/>
            </a:pPr>
            <a:r>
              <a:rPr lang="en-US" altLang="en-US" sz="2200" i="1" kern="0" dirty="0">
                <a:latin typeface="Arial"/>
              </a:rPr>
              <a:t>Navigating the Portal</a:t>
            </a:r>
          </a:p>
          <a:p>
            <a:pPr lvl="0" defTabSz="914400" eaLnBrk="0" fontAlgn="base" hangingPunct="0">
              <a:lnSpc>
                <a:spcPct val="85000"/>
              </a:lnSpc>
              <a:spcBef>
                <a:spcPct val="50000"/>
              </a:spcBef>
              <a:spcAft>
                <a:spcPct val="20000"/>
              </a:spcAft>
              <a:buClrTx/>
              <a:buNone/>
            </a:pPr>
            <a:r>
              <a:rPr lang="en-US" altLang="en-US" sz="2200" i="1" kern="0" dirty="0">
                <a:latin typeface="Arial"/>
              </a:rPr>
              <a:t>	1.	Under My Proposals you can see all the proposals you have ever submitted and what state they are in.</a:t>
            </a:r>
          </a:p>
          <a:p>
            <a:pPr lvl="0" defTabSz="914400" eaLnBrk="0" fontAlgn="base" hangingPunct="0">
              <a:lnSpc>
                <a:spcPct val="85000"/>
              </a:lnSpc>
              <a:spcBef>
                <a:spcPct val="50000"/>
              </a:spcBef>
              <a:spcAft>
                <a:spcPct val="20000"/>
              </a:spcAft>
              <a:buClrTx/>
              <a:buNone/>
            </a:pPr>
            <a:r>
              <a:rPr lang="en-US" altLang="en-US" sz="2200" i="1" kern="0" dirty="0">
                <a:latin typeface="Arial"/>
              </a:rPr>
              <a:t>	2.	Under the To-Do List  you can see all the proposals waiting for you to approve the transmittal form. </a:t>
            </a:r>
          </a:p>
          <a:p>
            <a:pPr lvl="0" defTabSz="914400" eaLnBrk="0" fontAlgn="base" hangingPunct="0">
              <a:lnSpc>
                <a:spcPct val="85000"/>
              </a:lnSpc>
              <a:spcBef>
                <a:spcPct val="50000"/>
              </a:spcBef>
              <a:spcAft>
                <a:spcPct val="20000"/>
              </a:spcAft>
              <a:buClrTx/>
              <a:buNone/>
            </a:pPr>
            <a:r>
              <a:rPr lang="en-US" altLang="en-US" sz="2200" i="1" kern="0" dirty="0">
                <a:latin typeface="Arial"/>
              </a:rPr>
              <a:t>	3.	Also under the To-Do List you can see all the proposals on which you are a proposal team member that have not been submitted to the sponsor yet.	</a:t>
            </a:r>
          </a:p>
          <a:p>
            <a:pPr lvl="0" defTabSz="914400" eaLnBrk="0" fontAlgn="base" hangingPunct="0">
              <a:lnSpc>
                <a:spcPct val="85000"/>
              </a:lnSpc>
              <a:spcBef>
                <a:spcPct val="50000"/>
              </a:spcBef>
              <a:spcAft>
                <a:spcPct val="20000"/>
              </a:spcAft>
              <a:buClrTx/>
              <a:buNone/>
            </a:pPr>
            <a:r>
              <a:rPr lang="en-US" altLang="en-US" sz="2200" i="1" kern="0" dirty="0">
                <a:latin typeface="Arial"/>
              </a:rPr>
              <a:t>	4.	Under the My Award area you can see all your awards.</a:t>
            </a:r>
          </a:p>
        </p:txBody>
      </p:sp>
    </p:spTree>
    <p:extLst>
      <p:ext uri="{BB962C8B-B14F-4D97-AF65-F5344CB8AC3E}">
        <p14:creationId xmlns:p14="http://schemas.microsoft.com/office/powerpoint/2010/main" val="2380462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775" y="274638"/>
            <a:ext cx="8201025" cy="1143000"/>
          </a:xfrm>
        </p:spPr>
        <p:txBody>
          <a:bodyPr>
            <a:normAutofit fontScale="90000"/>
          </a:bodyPr>
          <a:lstStyle/>
          <a:p>
            <a:r>
              <a:rPr lang="en-US" altLang="en-US" dirty="0"/>
              <a:t>Tracking Proposals and Signing Transmittal Forms: My To-Do List</a:t>
            </a:r>
            <a:endParaRPr lang="en-US" dirty="0"/>
          </a:p>
        </p:txBody>
      </p:sp>
      <p:pic>
        <p:nvPicPr>
          <p:cNvPr id="5" name="Content Placeholder 2" descr="To Do List - Google Chrome"/>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156" y="1600200"/>
            <a:ext cx="9151155" cy="5257800"/>
          </a:xfrm>
        </p:spPr>
      </p:pic>
      <p:sp>
        <p:nvSpPr>
          <p:cNvPr id="3" name="Rectangle 2"/>
          <p:cNvSpPr/>
          <p:nvPr/>
        </p:nvSpPr>
        <p:spPr>
          <a:xfrm>
            <a:off x="2705174" y="3244334"/>
            <a:ext cx="3733651" cy="369332"/>
          </a:xfrm>
          <a:prstGeom prst="rect">
            <a:avLst/>
          </a:prstGeom>
        </p:spPr>
        <p:txBody>
          <a:bodyPr wrap="none">
            <a:spAutoFit/>
          </a:bodyPr>
          <a:lstStyle/>
          <a:p>
            <a:r>
              <a:rPr lang="en-US" altLang="en-US" u="sng" dirty="0"/>
              <a:t>How to Prepare and Submit Proposals</a:t>
            </a:r>
            <a:endParaRPr lang="en-US" dirty="0"/>
          </a:p>
        </p:txBody>
      </p:sp>
    </p:spTree>
    <p:extLst>
      <p:ext uri="{BB962C8B-B14F-4D97-AF65-F5344CB8AC3E}">
        <p14:creationId xmlns:p14="http://schemas.microsoft.com/office/powerpoint/2010/main" val="4030543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u="sng" dirty="0"/>
              <a:t>How to Prepare and Submit Proposals</a:t>
            </a:r>
            <a:endParaRPr lang="en-US" dirty="0"/>
          </a:p>
        </p:txBody>
      </p:sp>
      <p:sp>
        <p:nvSpPr>
          <p:cNvPr id="3" name="Content Placeholder 2"/>
          <p:cNvSpPr>
            <a:spLocks noGrp="1"/>
          </p:cNvSpPr>
          <p:nvPr>
            <p:ph idx="1"/>
          </p:nvPr>
        </p:nvSpPr>
        <p:spPr/>
        <p:txBody>
          <a:bodyPr>
            <a:normAutofit fontScale="92500" lnSpcReduction="10000"/>
          </a:bodyPr>
          <a:lstStyle/>
          <a:p>
            <a:pPr marL="0" indent="0"/>
            <a:r>
              <a:rPr lang="en-US" altLang="en-US" sz="2800" u="sng" dirty="0"/>
              <a:t>There are 6</a:t>
            </a:r>
            <a:r>
              <a:rPr lang="en-US" altLang="en-US" sz="2800" u="sng" dirty="0" smtClean="0"/>
              <a:t> </a:t>
            </a:r>
            <a:r>
              <a:rPr lang="en-US" altLang="en-US" sz="2800" u="sng" dirty="0"/>
              <a:t>steps to Create a Grants.gov Proposal:</a:t>
            </a:r>
            <a:endParaRPr lang="en-US" altLang="en-US" dirty="0"/>
          </a:p>
          <a:p>
            <a:pPr marL="457200" lvl="1" indent="0">
              <a:buFont typeface="Times" panose="02020603050405020304" pitchFamily="18" charset="0"/>
              <a:buNone/>
            </a:pPr>
            <a:r>
              <a:rPr lang="en-US" altLang="en-US" b="1" dirty="0"/>
              <a:t>Step 1</a:t>
            </a:r>
            <a:r>
              <a:rPr lang="en-US" altLang="en-US" dirty="0"/>
              <a:t> – Start a New Proposal</a:t>
            </a:r>
          </a:p>
          <a:p>
            <a:pPr marL="457200" lvl="1" indent="0">
              <a:buFont typeface="Times" panose="02020603050405020304" pitchFamily="18" charset="0"/>
              <a:buNone/>
            </a:pPr>
            <a:r>
              <a:rPr lang="en-US" altLang="en-US" b="1" dirty="0"/>
              <a:t>Step 2 </a:t>
            </a:r>
            <a:r>
              <a:rPr lang="en-US" altLang="en-US" dirty="0"/>
              <a:t>– Proposal Information</a:t>
            </a:r>
          </a:p>
          <a:p>
            <a:pPr marL="457200" lvl="1" indent="0">
              <a:buFont typeface="Times" panose="02020603050405020304" pitchFamily="18" charset="0"/>
              <a:buNone/>
            </a:pPr>
            <a:r>
              <a:rPr lang="en-US" altLang="en-US" b="1" dirty="0" smtClean="0"/>
              <a:t>Step 3 </a:t>
            </a:r>
            <a:r>
              <a:rPr lang="en-US" altLang="en-US" dirty="0"/>
              <a:t>– </a:t>
            </a:r>
            <a:r>
              <a:rPr lang="en-US" altLang="en-US" dirty="0" smtClean="0"/>
              <a:t>Create Federal Application Package</a:t>
            </a:r>
          </a:p>
          <a:p>
            <a:pPr marL="457200" lvl="1" indent="0">
              <a:buFont typeface="Times" panose="02020603050405020304" pitchFamily="18" charset="0"/>
              <a:buNone/>
            </a:pPr>
            <a:r>
              <a:rPr lang="en-US" altLang="en-US" b="1" dirty="0" smtClean="0"/>
              <a:t>Step 4 </a:t>
            </a:r>
            <a:r>
              <a:rPr lang="en-US" altLang="en-US" dirty="0" smtClean="0"/>
              <a:t>– Complete the Federal Package &amp; Upload 			Attachments</a:t>
            </a:r>
          </a:p>
          <a:p>
            <a:pPr marL="457200" lvl="1" indent="0">
              <a:buFont typeface="Times" panose="02020603050405020304" pitchFamily="18" charset="0"/>
              <a:buNone/>
            </a:pPr>
            <a:r>
              <a:rPr lang="en-US" altLang="en-US" b="1" dirty="0" smtClean="0"/>
              <a:t>Step 5 </a:t>
            </a:r>
            <a:r>
              <a:rPr lang="en-US" altLang="en-US" dirty="0"/>
              <a:t>– Submit the Proposal</a:t>
            </a:r>
          </a:p>
          <a:p>
            <a:pPr marL="457200" lvl="1" indent="0">
              <a:buFont typeface="Times" panose="02020603050405020304" pitchFamily="18" charset="0"/>
              <a:buNone/>
            </a:pPr>
            <a:r>
              <a:rPr lang="en-US" altLang="en-US" b="1" dirty="0"/>
              <a:t>Step </a:t>
            </a:r>
            <a:r>
              <a:rPr lang="en-US" altLang="en-US" b="1" dirty="0" smtClean="0"/>
              <a:t>6 </a:t>
            </a:r>
            <a:r>
              <a:rPr lang="en-US" altLang="en-US" dirty="0"/>
              <a:t>– Approve PI Certifications</a:t>
            </a:r>
          </a:p>
          <a:p>
            <a:endParaRPr lang="en-US" dirty="0"/>
          </a:p>
        </p:txBody>
      </p:sp>
    </p:spTree>
    <p:extLst>
      <p:ext uri="{BB962C8B-B14F-4D97-AF65-F5344CB8AC3E}">
        <p14:creationId xmlns:p14="http://schemas.microsoft.com/office/powerpoint/2010/main" val="165761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u="sng" dirty="0"/>
              <a:t>Step 1 – Start a New Proposal</a:t>
            </a:r>
            <a:endParaRPr lang="en-US" dirty="0"/>
          </a:p>
        </p:txBody>
      </p:sp>
      <p:sp>
        <p:nvSpPr>
          <p:cNvPr id="3" name="Content Placeholder 2"/>
          <p:cNvSpPr>
            <a:spLocks noGrp="1"/>
          </p:cNvSpPr>
          <p:nvPr>
            <p:ph idx="1"/>
          </p:nvPr>
        </p:nvSpPr>
        <p:spPr/>
        <p:txBody>
          <a:bodyPr>
            <a:normAutofit lnSpcReduction="10000"/>
          </a:bodyPr>
          <a:lstStyle/>
          <a:p>
            <a:r>
              <a:rPr lang="en-US" altLang="en-US" dirty="0"/>
              <a:t>In order to create the funding proposal you need to first login to the </a:t>
            </a:r>
            <a:r>
              <a:rPr lang="en-US" altLang="en-US" dirty="0" smtClean="0"/>
              <a:t>Grants Portal </a:t>
            </a:r>
            <a:r>
              <a:rPr lang="en-US" altLang="en-US" dirty="0"/>
              <a:t>at </a:t>
            </a:r>
            <a:r>
              <a:rPr lang="en-US" altLang="en-US" dirty="0">
                <a:hlinkClick r:id="rId2"/>
              </a:rPr>
              <a:t>http</a:t>
            </a:r>
            <a:r>
              <a:rPr lang="en-US" altLang="en-US" dirty="0" smtClean="0">
                <a:hlinkClick r:id="rId2"/>
              </a:rPr>
              <a:t>://ovpr-grants-prod.ovpr.uga.edu/grants</a:t>
            </a:r>
            <a:r>
              <a:rPr lang="en-US" altLang="en-US" dirty="0" smtClean="0"/>
              <a:t>   </a:t>
            </a:r>
            <a:endParaRPr lang="en-US" altLang="en-US" dirty="0"/>
          </a:p>
          <a:p>
            <a:r>
              <a:rPr lang="en-US" altLang="en-US" dirty="0"/>
              <a:t>Once you login, you will be directed to a landing page. Look in the upper left-hand section of the page. Click the blue “Create New Proposal”. </a:t>
            </a:r>
          </a:p>
          <a:p>
            <a:endParaRPr lang="en-US" dirty="0"/>
          </a:p>
        </p:txBody>
      </p:sp>
    </p:spTree>
    <p:extLst>
      <p:ext uri="{BB962C8B-B14F-4D97-AF65-F5344CB8AC3E}">
        <p14:creationId xmlns:p14="http://schemas.microsoft.com/office/powerpoint/2010/main" val="89004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u="sng" dirty="0"/>
              <a:t>Step 1 – Start a New Proposal</a:t>
            </a:r>
            <a:endParaRPr lang="en-US" dirty="0"/>
          </a:p>
        </p:txBody>
      </p:sp>
      <p:pic>
        <p:nvPicPr>
          <p:cNvPr id="4" name="Content Placeholder 2" descr="To Do List - Google Chrome"/>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1417638"/>
            <a:ext cx="9144000" cy="5440362"/>
          </a:xfrm>
        </p:spPr>
      </p:pic>
      <p:pic>
        <p:nvPicPr>
          <p:cNvPr id="5" name="Picture 4"/>
          <p:cNvPicPr>
            <a:picLocks noChangeAspect="1"/>
          </p:cNvPicPr>
          <p:nvPr/>
        </p:nvPicPr>
        <p:blipFill>
          <a:blip r:embed="rId3"/>
          <a:stretch>
            <a:fillRect/>
          </a:stretch>
        </p:blipFill>
        <p:spPr>
          <a:xfrm>
            <a:off x="-255259" y="5751126"/>
            <a:ext cx="4139543" cy="1585097"/>
          </a:xfrm>
          <a:prstGeom prst="rect">
            <a:avLst/>
          </a:prstGeom>
        </p:spPr>
      </p:pic>
      <p:cxnSp>
        <p:nvCxnSpPr>
          <p:cNvPr id="6" name="Straight Arrow Connector 7"/>
          <p:cNvCxnSpPr>
            <a:cxnSpLocks noChangeShapeType="1"/>
          </p:cNvCxnSpPr>
          <p:nvPr/>
        </p:nvCxnSpPr>
        <p:spPr bwMode="auto">
          <a:xfrm flipH="1" flipV="1">
            <a:off x="1428750" y="4500562"/>
            <a:ext cx="266700" cy="1700214"/>
          </a:xfrm>
          <a:prstGeom prst="straightConnector1">
            <a:avLst/>
          </a:prstGeom>
          <a:noFill/>
          <a:ln w="254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585960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u="sng" dirty="0"/>
              <a:t>Step 2 – Proposal Information </a:t>
            </a:r>
            <a:endParaRPr lang="en-US" dirty="0"/>
          </a:p>
        </p:txBody>
      </p:sp>
      <p:pic>
        <p:nvPicPr>
          <p:cNvPr id="4" name="Content Placeholder 3" descr="Edit/View - Google Chrom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417638"/>
            <a:ext cx="9144000" cy="5440362"/>
          </a:xfrm>
        </p:spPr>
      </p:pic>
    </p:spTree>
    <p:extLst>
      <p:ext uri="{BB962C8B-B14F-4D97-AF65-F5344CB8AC3E}">
        <p14:creationId xmlns:p14="http://schemas.microsoft.com/office/powerpoint/2010/main" val="6276432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itle, Content, No logo -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itle with logo in red b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21652</TotalTime>
  <Words>1421</Words>
  <Application>Microsoft Office PowerPoint</Application>
  <PresentationFormat>On-screen Show (4:3)</PresentationFormat>
  <Paragraphs>105</Paragraphs>
  <Slides>24</Slides>
  <Notes>10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24</vt:i4>
      </vt:variant>
    </vt:vector>
  </HeadingPairs>
  <TitlesOfParts>
    <vt:vector size="32" baseType="lpstr">
      <vt:lpstr>Arial</vt:lpstr>
      <vt:lpstr>Calibri</vt:lpstr>
      <vt:lpstr>Osaka</vt:lpstr>
      <vt:lpstr>Times</vt:lpstr>
      <vt:lpstr>Wingdings</vt:lpstr>
      <vt:lpstr>Office Theme</vt:lpstr>
      <vt:lpstr>Title, Content, No logo - Template</vt:lpstr>
      <vt:lpstr>Title with logo in red bar</vt:lpstr>
      <vt:lpstr> Getting Started with the Grants Portal Grants.gov Proposal Instructions </vt:lpstr>
      <vt:lpstr>What is the Grants Portal?</vt:lpstr>
      <vt:lpstr>What can the Grants Portal do?</vt:lpstr>
      <vt:lpstr>Tracking Proposals and Signing Transmittal Forms: My To-Do List and My Proposals</vt:lpstr>
      <vt:lpstr>Tracking Proposals and Signing Transmittal Forms: My To-Do List</vt:lpstr>
      <vt:lpstr>How to Prepare and Submit Proposals</vt:lpstr>
      <vt:lpstr>Step 1 – Start a New Proposal</vt:lpstr>
      <vt:lpstr>Step 1 – Start a New Proposal</vt:lpstr>
      <vt:lpstr>Step 2 – Proposal Information </vt:lpstr>
      <vt:lpstr>Proposal Workspace</vt:lpstr>
      <vt:lpstr>Proposal Workspace</vt:lpstr>
      <vt:lpstr>Proposal Workspace</vt:lpstr>
      <vt:lpstr>Step 3 – Create SF424</vt:lpstr>
      <vt:lpstr>Step 3 - Create SF424</vt:lpstr>
      <vt:lpstr>Step 4 – Complete SF424 &amp; Upload Attachments</vt:lpstr>
      <vt:lpstr>Federal Forms Work Space</vt:lpstr>
      <vt:lpstr>Federal Forms</vt:lpstr>
      <vt:lpstr>Step 5 – Submit Proposal</vt:lpstr>
      <vt:lpstr>Step 5 – Submit Proposal</vt:lpstr>
      <vt:lpstr>Step 6 – PI Certifications</vt:lpstr>
      <vt:lpstr>Step 6 – Approve PI Certifications</vt:lpstr>
      <vt:lpstr>Submission Complete!</vt:lpstr>
      <vt:lpstr>PowerPoint Presentation</vt:lpstr>
      <vt:lpstr>PowerPoint Presentation</vt:lpstr>
    </vt:vector>
  </TitlesOfParts>
  <Company>University of Georgia, OVPR, Research Communications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Ware</dc:creator>
  <cp:lastModifiedBy>Catherine A Cuppett</cp:lastModifiedBy>
  <cp:revision>48</cp:revision>
  <dcterms:created xsi:type="dcterms:W3CDTF">2015-08-28T18:50:59Z</dcterms:created>
  <dcterms:modified xsi:type="dcterms:W3CDTF">2017-07-06T15:00:01Z</dcterms:modified>
</cp:coreProperties>
</file>