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27"/>
  </p:notesMasterIdLst>
  <p:sldIdLst>
    <p:sldId id="285" r:id="rId4"/>
    <p:sldId id="268" r:id="rId5"/>
    <p:sldId id="286" r:id="rId6"/>
    <p:sldId id="287" r:id="rId7"/>
    <p:sldId id="279" r:id="rId8"/>
    <p:sldId id="289" r:id="rId9"/>
    <p:sldId id="290" r:id="rId10"/>
    <p:sldId id="291" r:id="rId11"/>
    <p:sldId id="280" r:id="rId12"/>
    <p:sldId id="292" r:id="rId13"/>
    <p:sldId id="293" r:id="rId14"/>
    <p:sldId id="294" r:id="rId15"/>
    <p:sldId id="296" r:id="rId16"/>
    <p:sldId id="297" r:id="rId17"/>
    <p:sldId id="298" r:id="rId18"/>
    <p:sldId id="299" r:id="rId19"/>
    <p:sldId id="300" r:id="rId20"/>
    <p:sldId id="301" r:id="rId21"/>
    <p:sldId id="302" r:id="rId22"/>
    <p:sldId id="303" r:id="rId23"/>
    <p:sldId id="304" r:id="rId24"/>
    <p:sldId id="263"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CF2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68239" autoAdjust="0"/>
  </p:normalViewPr>
  <p:slideViewPr>
    <p:cSldViewPr snapToGrid="0" snapToObjects="1">
      <p:cViewPr varScale="1">
        <p:scale>
          <a:sx n="79" d="100"/>
          <a:sy n="79" d="100"/>
        </p:scale>
        <p:origin x="18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6/21/2017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Grants Portal is an interactive tool designed to integrate proposal development, submission, and approval with award management, modifications, renewals, no-cost extensions, and the like. It handles all types of sponsored projects grants, contracts, cooperative agreements, MOAs and MOUs, as well as public service and outreach, instruction, research, experiment station, and cooperative extension submissions.</a:t>
            </a:r>
          </a:p>
          <a:p>
            <a:r>
              <a:rPr lang="en-US" altLang="en-US" dirty="0" smtClean="0"/>
              <a:t>Early</a:t>
            </a:r>
            <a:r>
              <a:rPr lang="en-US" altLang="en-US" baseline="0" dirty="0" smtClean="0"/>
              <a:t> on in the implementation we focused </a:t>
            </a:r>
            <a:r>
              <a:rPr lang="en-US" altLang="en-US" dirty="0" smtClean="0"/>
              <a:t>on proposal development, submission, and approval.</a:t>
            </a:r>
          </a:p>
          <a:p>
            <a:r>
              <a:rPr lang="en-US" altLang="en-US" dirty="0" smtClean="0"/>
              <a:t>Later we pivoted to organization of documents, transparency, an award management.</a:t>
            </a:r>
          </a:p>
          <a:p>
            <a:r>
              <a:rPr lang="en-US" altLang="en-US" dirty="0" smtClean="0"/>
              <a:t>Now we are working on streamlining</a:t>
            </a:r>
            <a:r>
              <a:rPr lang="en-US" altLang="en-US" baseline="0" dirty="0" smtClean="0"/>
              <a:t> processes and enhancing the features available to faculty and staff and integrating with the new One Source financial software. </a:t>
            </a:r>
          </a:p>
          <a:p>
            <a:endParaRPr lang="en-US" altLang="en-US" baseline="0" dirty="0" smtClean="0"/>
          </a:p>
          <a:p>
            <a:r>
              <a:rPr lang="en-US" altLang="en-US" baseline="0" dirty="0" smtClean="0"/>
              <a:t>With all the data we are collecting in the Grants portal, we have greatly enhanced our reporting capability and the ability to communicate with targeted groups of PI’s. For example we can forward an NSF supplement opportunity to everyone who currently has an NSF grant.</a:t>
            </a:r>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16848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click on one of the document</a:t>
            </a:r>
            <a:r>
              <a:rPr lang="en-US" baseline="0" dirty="0" smtClean="0"/>
              <a:t> links</a:t>
            </a:r>
            <a:r>
              <a:rPr lang="en-US" dirty="0" smtClean="0"/>
              <a:t> you can see the actual</a:t>
            </a:r>
            <a:r>
              <a:rPr lang="en-US" baseline="0" dirty="0" smtClean="0"/>
              <a:t> document. Above is an example of our quantified committed effort document. </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15</a:t>
            </a:fld>
            <a:endParaRPr lang="en-US"/>
          </a:p>
        </p:txBody>
      </p:sp>
    </p:spTree>
    <p:extLst>
      <p:ext uri="{BB962C8B-B14F-4D97-AF65-F5344CB8AC3E}">
        <p14:creationId xmlns:p14="http://schemas.microsoft.com/office/powerpoint/2010/main" val="314035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award</a:t>
            </a:r>
            <a:r>
              <a:rPr lang="en-US" baseline="0" dirty="0" smtClean="0"/>
              <a:t> workspace is a link to any affiliated subs.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16</a:t>
            </a:fld>
            <a:endParaRPr lang="en-US"/>
          </a:p>
        </p:txBody>
      </p:sp>
    </p:spTree>
    <p:extLst>
      <p:ext uri="{BB962C8B-B14F-4D97-AF65-F5344CB8AC3E}">
        <p14:creationId xmlns:p14="http://schemas.microsoft.com/office/powerpoint/2010/main" val="94168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 also have histories and document tabs where you can see all the partially signed and fully executed increments. As well as the timeline for </a:t>
            </a:r>
            <a:r>
              <a:rPr lang="en-US" dirty="0" err="1" smtClean="0"/>
              <a:t>signautres</a:t>
            </a:r>
            <a:r>
              <a:rPr lang="en-US" dirty="0" smtClean="0"/>
              <a:t> and what if anything we are waiting for – Audit</a:t>
            </a:r>
            <a:r>
              <a:rPr lang="en-US" baseline="0" dirty="0" smtClean="0"/>
              <a:t> forms, the other institution to sign, etc.</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17</a:t>
            </a:fld>
            <a:endParaRPr lang="en-US"/>
          </a:p>
        </p:txBody>
      </p:sp>
    </p:spTree>
    <p:extLst>
      <p:ext uri="{BB962C8B-B14F-4D97-AF65-F5344CB8AC3E}">
        <p14:creationId xmlns:p14="http://schemas.microsoft.com/office/powerpoint/2010/main" val="228377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Portal records all actions taken in the Proposal History at the bottom of the workspace screen.</a:t>
            </a:r>
          </a:p>
          <a:p>
            <a:r>
              <a:rPr lang="en-US" dirty="0" smtClean="0"/>
              <a:t>	1.	Emails: The Portal allows anyone to send an email to everyone on the proposal team, only to the DLSA, and only to the SPA Rep. Members of the proposal team are readily identifiable by clicking on the contacts tab in the proposal workspace. Emails sent through the Portal are then logged in the comments section and preserved and associated with this project forever.</a:t>
            </a:r>
          </a:p>
          <a:p>
            <a:r>
              <a:rPr lang="en-US" dirty="0" smtClean="0"/>
              <a:t>	The Portal sends out emails which are logged and recorded in the comments area. These emails remind people to approve transmittal forms, send award documents to SPA, and alert administrators if the proposal is not funded.</a:t>
            </a:r>
          </a:p>
          <a:p>
            <a:endParaRPr lang="en-US" dirty="0" smtClean="0"/>
          </a:p>
          <a:p>
            <a:r>
              <a:rPr lang="en-US" dirty="0" smtClean="0"/>
              <a:t>2.	Actions: The Portal records state changes, the time they are made and who makes them. This allows for greater transparency in processing time of transmittal forms, awards, and subs.</a:t>
            </a:r>
          </a:p>
          <a:p>
            <a:r>
              <a:rPr lang="en-US" dirty="0" smtClean="0"/>
              <a:t>	3.	Comments – Comments can be added to the history by any member of the proposal team. Comments should be used by the DLSA’s to show when a proposal is submitted. They are also used by the SPA Rep to show why an award has not yet been processed or where a sub is in the process.</a:t>
            </a:r>
          </a:p>
          <a:p>
            <a:r>
              <a:rPr lang="en-US" dirty="0" smtClean="0"/>
              <a:t>	4.	Approvals – the history also records each transmittal form approval and the notification sent to the next approver.</a:t>
            </a:r>
          </a:p>
          <a:p>
            <a:pPr marL="0" indent="0">
              <a:buNone/>
            </a:pPr>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18</a:t>
            </a:fld>
            <a:endParaRPr lang="en-US"/>
          </a:p>
        </p:txBody>
      </p:sp>
    </p:spTree>
    <p:extLst>
      <p:ext uri="{BB962C8B-B14F-4D97-AF65-F5344CB8AC3E}">
        <p14:creationId xmlns:p14="http://schemas.microsoft.com/office/powerpoint/2010/main" val="338198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Mark Tompkins, Department</a:t>
            </a:r>
            <a:r>
              <a:rPr lang="en-US" baseline="0" dirty="0" smtClean="0"/>
              <a:t> of Infectious Diseases, College of Veterinary Medicine: associate professor</a:t>
            </a:r>
            <a:endParaRPr lang="en-US" dirty="0" smtClean="0"/>
          </a:p>
          <a:p>
            <a:pPr marL="0" indent="0">
              <a:buNone/>
            </a:pPr>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21</a:t>
            </a:fld>
            <a:endParaRPr lang="en-US"/>
          </a:p>
        </p:txBody>
      </p:sp>
    </p:spTree>
    <p:extLst>
      <p:ext uri="{BB962C8B-B14F-4D97-AF65-F5344CB8AC3E}">
        <p14:creationId xmlns:p14="http://schemas.microsoft.com/office/powerpoint/2010/main" val="90756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Portal Open House – happens Quarterly. Check our calendar </a:t>
            </a:r>
            <a:r>
              <a:rPr lang="en-US" baseline="0" dirty="0" smtClean="0">
                <a:sym typeface="Wingdings" panose="05000000000000000000" pitchFamily="2" charset="2"/>
              </a:rPr>
              <a:t></a:t>
            </a:r>
            <a:endParaRPr lang="en-US" baseline="0" dirty="0" smtClean="0"/>
          </a:p>
          <a:p>
            <a:r>
              <a:rPr lang="en-US" baseline="0" dirty="0" smtClean="0"/>
              <a:t>GRASP Class on the Portal – Make and track a proposal</a:t>
            </a:r>
          </a:p>
          <a:p>
            <a:r>
              <a:rPr lang="en-US" baseline="0" dirty="0" smtClean="0"/>
              <a:t>Individual or departmental training by request</a:t>
            </a:r>
            <a:endParaRPr lang="en-US"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22</a:t>
            </a:fld>
            <a:endParaRPr lang="en-US"/>
          </a:p>
        </p:txBody>
      </p:sp>
    </p:spTree>
    <p:extLst>
      <p:ext uri="{BB962C8B-B14F-4D97-AF65-F5344CB8AC3E}">
        <p14:creationId xmlns:p14="http://schemas.microsoft.com/office/powerpoint/2010/main" val="282137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Under the To-Do List  you can see all the items</a:t>
            </a:r>
            <a:r>
              <a:rPr lang="en-US" baseline="0" dirty="0" smtClean="0"/>
              <a:t> which require your attention, whether those are projects waiting for you to do your COI certification or revised budgets needed for award</a:t>
            </a:r>
            <a:r>
              <a:rPr lang="en-US" dirty="0" smtClean="0"/>
              <a:t>. </a:t>
            </a:r>
          </a:p>
          <a:p>
            <a:pPr marL="228600" indent="-228600">
              <a:buAutoNum type="arabicPeriod"/>
            </a:pPr>
            <a:r>
              <a:rPr lang="en-US" dirty="0" smtClean="0"/>
              <a:t>Additionally, on the login page Reminders</a:t>
            </a:r>
            <a:r>
              <a:rPr lang="en-US" baseline="0" dirty="0" smtClean="0"/>
              <a:t> to renew your SFI Disclosure and your CITI training required on PHS Funded projects as well as the AHA show up here.</a:t>
            </a:r>
            <a:endParaRPr lang="en-US" dirty="0" smtClean="0"/>
          </a:p>
          <a:p>
            <a:r>
              <a:rPr lang="en-US" dirty="0" smtClean="0"/>
              <a:t>3.	Under the Projects tab, you can see all the projects you have ever been</a:t>
            </a:r>
            <a:r>
              <a:rPr lang="en-US" baseline="0" dirty="0" smtClean="0"/>
              <a:t> a part of. </a:t>
            </a:r>
          </a:p>
          <a:p>
            <a:r>
              <a:rPr lang="en-US" baseline="0" dirty="0" smtClean="0"/>
              <a:t>4.	Same as the Award Increments tab</a:t>
            </a:r>
            <a:r>
              <a:rPr lang="en-US" dirty="0" smtClean="0"/>
              <a:t>	</a:t>
            </a:r>
          </a:p>
          <a:p>
            <a:pPr marL="228600" indent="-228600">
              <a:buAutoNum type="arabicPeriod" startAt="5"/>
            </a:pPr>
            <a:r>
              <a:rPr lang="en-US" baseline="0" dirty="0" smtClean="0"/>
              <a:t>The reporting tab contains various individual and department level reports based on your role and permissions in the Portal as well as institutional wide reports.</a:t>
            </a:r>
          </a:p>
          <a:p>
            <a:pPr marL="228600" indent="-228600">
              <a:buAutoNum type="arabicPeriod" startAt="5"/>
            </a:pPr>
            <a:r>
              <a:rPr lang="en-US" baseline="0" dirty="0" smtClean="0"/>
              <a:t>The Portal interacts directly with Grants.gov so we do not have to wait in line. It provides a more user friendly interface then the traditional grants.gov pdf forms and allows multiple people to work on the federal package without worrying about if you have the most recent copy. It also validates and pre-checks the submission to ensure the package will pass through the electronic </a:t>
            </a:r>
            <a:r>
              <a:rPr lang="en-US" baseline="0" dirty="0" err="1" smtClean="0"/>
              <a:t>sumbmission</a:t>
            </a:r>
            <a:r>
              <a:rPr lang="en-US" baseline="0" dirty="0" smtClean="0"/>
              <a:t> systems effectively.</a:t>
            </a:r>
            <a:endParaRPr lang="en-US" dirty="0" smtClean="0"/>
          </a:p>
          <a:p>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a:t>
            </a:fld>
            <a:endParaRPr lang="en-US"/>
          </a:p>
        </p:txBody>
      </p:sp>
    </p:spTree>
    <p:extLst>
      <p:ext uri="{BB962C8B-B14F-4D97-AF65-F5344CB8AC3E}">
        <p14:creationId xmlns:p14="http://schemas.microsoft.com/office/powerpoint/2010/main" val="358975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Track all your projects - proposals and awards – look at the “State” of the project or the flow chat at the top of any proposal workspace.</a:t>
            </a:r>
          </a:p>
          <a:p>
            <a:pPr marL="228600" indent="-228600">
              <a:buAutoNum type="arabicPeriod"/>
            </a:pPr>
            <a:r>
              <a:rPr lang="en-US" dirty="0" smtClean="0"/>
              <a:t>Organize your documents for all</a:t>
            </a:r>
            <a:r>
              <a:rPr lang="en-US" baseline="0" dirty="0" smtClean="0"/>
              <a:t> your projects in one accessible online place. Everyone sees the same things on the proposal team and research administration. Reduces confusion.</a:t>
            </a:r>
            <a:endParaRPr lang="en-US" dirty="0" smtClean="0"/>
          </a:p>
          <a:p>
            <a:r>
              <a:rPr lang="en-US" dirty="0" smtClean="0"/>
              <a:t>	4.	Transparency - Communicate with your proposal team – email within The Portal, email your Pre-Award Rep or your DLSA as well as recording actions on projects</a:t>
            </a:r>
          </a:p>
          <a:p>
            <a:r>
              <a:rPr lang="en-US" dirty="0" smtClean="0"/>
              <a:t>	5.	The record of actions, the</a:t>
            </a:r>
            <a:r>
              <a:rPr lang="en-US" baseline="0" dirty="0" smtClean="0"/>
              <a:t> emails and the documents all create a record of your project for inception to closeout.</a:t>
            </a:r>
            <a:endParaRPr lang="en-US" dirty="0" smtClean="0"/>
          </a:p>
          <a:p>
            <a:endParaRPr lang="en-US" alt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238514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Chu, Pharmacy: Distinguished</a:t>
            </a:r>
            <a:r>
              <a:rPr lang="en-US" baseline="0" dirty="0" smtClean="0"/>
              <a:t> research professor, emeritus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354540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state/workflow diagram helps identify where a project is in its lifecycle. As the project moves through the phases from inception</a:t>
            </a:r>
            <a:r>
              <a:rPr lang="en-US" baseline="0" dirty="0" smtClean="0"/>
              <a:t> (draft state) to Awarded and the No Cost Extension period, you can see that in the project state. Additional information can be seen in the detailed state.</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7</a:t>
            </a:fld>
            <a:endParaRPr lang="en-US"/>
          </a:p>
        </p:txBody>
      </p:sp>
    </p:spTree>
    <p:extLst>
      <p:ext uri="{BB962C8B-B14F-4D97-AF65-F5344CB8AC3E}">
        <p14:creationId xmlns:p14="http://schemas.microsoft.com/office/powerpoint/2010/main" val="104498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r>
              <a:rPr lang="en-US" baseline="0" dirty="0" smtClean="0"/>
              <a:t> Edison, metabolomics: GRA Eminent Scholar, professor of genetics, director of Southeast Center for Integrated Metabolomics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414605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Chu, Pharmacy: Distinguished</a:t>
            </a:r>
            <a:r>
              <a:rPr lang="en-US" baseline="0" dirty="0" smtClean="0"/>
              <a:t> research professor, emeritus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75042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project workspace, you can see the proposal documents as well as links to the award increments and their respective workspaces</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13</a:t>
            </a:fld>
            <a:endParaRPr lang="en-US"/>
          </a:p>
        </p:txBody>
      </p:sp>
    </p:spTree>
    <p:extLst>
      <p:ext uri="{BB962C8B-B14F-4D97-AF65-F5344CB8AC3E}">
        <p14:creationId xmlns:p14="http://schemas.microsoft.com/office/powerpoint/2010/main" val="169813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Award documents and proposal documents are displayed</a:t>
            </a:r>
            <a:r>
              <a:rPr lang="en-US" baseline="0" dirty="0" smtClean="0"/>
              <a:t> on the award workspace for easy referencing.</a:t>
            </a: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14</a:t>
            </a:fld>
            <a:endParaRPr lang="en-US"/>
          </a:p>
        </p:txBody>
      </p:sp>
    </p:spTree>
    <p:extLst>
      <p:ext uri="{BB962C8B-B14F-4D97-AF65-F5344CB8AC3E}">
        <p14:creationId xmlns:p14="http://schemas.microsoft.com/office/powerpoint/2010/main" val="206991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830424"/>
            <a:ext cx="4227321" cy="792187"/>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152400" y="6477000"/>
            <a:ext cx="1066800" cy="228600"/>
          </a:xfrm>
          <a:prstGeom prst="rect">
            <a:avLst/>
          </a:prstGeom>
          <a:ln/>
        </p:spPr>
        <p:txBody>
          <a:bodyPr/>
          <a:lstStyle>
            <a:lvl1pPr>
              <a:defRPr/>
            </a:lvl1pPr>
          </a:lstStyle>
          <a:p>
            <a:fld id="{12C18253-0DED-48A2-AE22-1FEB1DAD7A04}" type="slidenum">
              <a:rPr lang="en-US"/>
              <a:pPr/>
              <a:t>‹#›</a:t>
            </a:fld>
            <a:endParaRPr lang="en-US" sz="1200">
              <a:solidFill>
                <a:srgbClr val="000000"/>
              </a:solidFill>
            </a:endParaRPr>
          </a:p>
        </p:txBody>
      </p:sp>
    </p:spTree>
    <p:extLst>
      <p:ext uri="{BB962C8B-B14F-4D97-AF65-F5344CB8AC3E}">
        <p14:creationId xmlns:p14="http://schemas.microsoft.com/office/powerpoint/2010/main" val="156013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76368" y="5583527"/>
            <a:ext cx="2910432" cy="545406"/>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6871" y="5095661"/>
            <a:ext cx="4540623" cy="850206"/>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Grants Portal: </a:t>
            </a:r>
            <a:r>
              <a:rPr lang="en-US" dirty="0"/>
              <a:t>An Overview</a:t>
            </a:r>
            <a:endParaRPr lang="en-US" dirty="0"/>
          </a:p>
        </p:txBody>
      </p:sp>
      <p:sp>
        <p:nvSpPr>
          <p:cNvPr id="3" name="Text Placeholder 2"/>
          <p:cNvSpPr>
            <a:spLocks noGrp="1"/>
          </p:cNvSpPr>
          <p:nvPr>
            <p:ph type="body" sz="quarter" idx="10"/>
          </p:nvPr>
        </p:nvSpPr>
        <p:spPr/>
        <p:txBody>
          <a:bodyPr/>
          <a:lstStyle/>
          <a:p>
            <a:r>
              <a:rPr lang="en-US" dirty="0"/>
              <a:t>Catherine Cuppett, January 2017</a:t>
            </a:r>
          </a:p>
          <a:p>
            <a:endParaRPr lang="en-US" dirty="0"/>
          </a:p>
        </p:txBody>
      </p:sp>
    </p:spTree>
    <p:extLst>
      <p:ext uri="{BB962C8B-B14F-4D97-AF65-F5344CB8AC3E}">
        <p14:creationId xmlns:p14="http://schemas.microsoft.com/office/powerpoint/2010/main" val="3851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descr="test - Google Chrome"/>
          <p:cNvPicPr>
            <a:picLocks noChangeAspect="1"/>
          </p:cNvPicPr>
          <p:nvPr/>
        </p:nvPicPr>
        <p:blipFill>
          <a:blip r:embed="rId2">
            <a:extLst>
              <a:ext uri="{28A0092B-C50C-407E-A947-70E740481C1C}">
                <a14:useLocalDpi xmlns:a14="http://schemas.microsoft.com/office/drawing/2010/main" val="0"/>
              </a:ext>
            </a:extLst>
          </a:blip>
          <a:srcRect l="1456" r="1456"/>
          <a:stretch>
            <a:fillRect/>
          </a:stretch>
        </p:blipFill>
        <p:spPr>
          <a:xfrm>
            <a:off x="-113007" y="152400"/>
            <a:ext cx="9257007" cy="6705600"/>
          </a:xfrm>
          <a:prstGeom prst="rect">
            <a:avLst/>
          </a:prstGeom>
        </p:spPr>
      </p:pic>
    </p:spTree>
    <p:extLst>
      <p:ext uri="{BB962C8B-B14F-4D97-AF65-F5344CB8AC3E}">
        <p14:creationId xmlns:p14="http://schemas.microsoft.com/office/powerpoint/2010/main" val="155477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DF911670-890E-4C3F-8A88-E65228EA0C62}" type="slidenum">
              <a:rPr lang="en-US" sz="1000">
                <a:solidFill>
                  <a:srgbClr val="601915"/>
                </a:solidFill>
                <a:latin typeface="Arial" panose="020B0604020202020204" pitchFamily="34" charset="0"/>
              </a:rPr>
              <a:pPr/>
              <a:t>11</a:t>
            </a:fld>
            <a:endParaRPr lang="en-US" sz="1200">
              <a:solidFill>
                <a:srgbClr val="000000"/>
              </a:solidFill>
              <a:latin typeface="Arial" panose="020B0604020202020204" pitchFamily="34" charset="0"/>
            </a:endParaRPr>
          </a:p>
        </p:txBody>
      </p:sp>
      <p:pic>
        <p:nvPicPr>
          <p:cNvPr id="14340" name="Content Placeholder 2" descr="testing the permission of proposal team memebrs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878" y="65088"/>
            <a:ext cx="9074122" cy="6640512"/>
          </a:xfrm>
        </p:spPr>
      </p:pic>
    </p:spTree>
    <p:extLst>
      <p:ext uri="{BB962C8B-B14F-4D97-AF65-F5344CB8AC3E}">
        <p14:creationId xmlns:p14="http://schemas.microsoft.com/office/powerpoint/2010/main" val="32780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dirty="0"/>
              <a:t>Organizing </a:t>
            </a:r>
            <a:r>
              <a:rPr lang="en-US" altLang="en-US" dirty="0" smtClean="0"/>
              <a:t>Documents</a:t>
            </a:r>
            <a:endParaRPr lang="en-US" dirty="0"/>
          </a:p>
        </p:txBody>
      </p:sp>
      <p:sp>
        <p:nvSpPr>
          <p:cNvPr id="4" name="Content Placeholder 3"/>
          <p:cNvSpPr>
            <a:spLocks noGrp="1"/>
          </p:cNvSpPr>
          <p:nvPr>
            <p:ph sz="half" idx="2"/>
          </p:nvPr>
        </p:nvSpPr>
        <p:spPr>
          <a:xfrm>
            <a:off x="457200" y="1600200"/>
            <a:ext cx="8229600" cy="3995928"/>
          </a:xfrm>
        </p:spPr>
        <p:txBody>
          <a:bodyPr>
            <a:noAutofit/>
          </a:bodyPr>
          <a:lstStyle/>
          <a:p>
            <a:r>
              <a:rPr lang="en-US" dirty="0"/>
              <a:t>All the documents for a project will now be visible with only a few clicks:</a:t>
            </a:r>
          </a:p>
          <a:p>
            <a:pPr lvl="1"/>
            <a:r>
              <a:rPr lang="en-US" dirty="0"/>
              <a:t>The Proposal Documents</a:t>
            </a:r>
          </a:p>
          <a:p>
            <a:pPr lvl="1"/>
            <a:r>
              <a:rPr lang="en-US" dirty="0"/>
              <a:t>The Award Documents</a:t>
            </a:r>
          </a:p>
          <a:p>
            <a:pPr lvl="1"/>
            <a:r>
              <a:rPr lang="en-US" dirty="0"/>
              <a:t>Sub-Award Documents</a:t>
            </a:r>
          </a:p>
          <a:p>
            <a:pPr lvl="1"/>
            <a:r>
              <a:rPr lang="en-US" dirty="0"/>
              <a:t>No Cost Extension Documents</a:t>
            </a:r>
          </a:p>
          <a:p>
            <a:pPr lvl="1"/>
            <a:r>
              <a:rPr lang="en-US" dirty="0"/>
              <a:t>Quantified Committed Effort</a:t>
            </a:r>
            <a:endParaRPr lang="en-US" dirty="0"/>
          </a:p>
        </p:txBody>
      </p:sp>
    </p:spTree>
    <p:extLst>
      <p:ext uri="{BB962C8B-B14F-4D97-AF65-F5344CB8AC3E}">
        <p14:creationId xmlns:p14="http://schemas.microsoft.com/office/powerpoint/2010/main" val="25176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E1FCC58E-778E-4E6E-926B-845C99CB8118}" type="slidenum">
              <a:rPr lang="en-US" sz="1000">
                <a:solidFill>
                  <a:srgbClr val="601915"/>
                </a:solidFill>
                <a:latin typeface="Arial" panose="020B0604020202020204" pitchFamily="34" charset="0"/>
              </a:rPr>
              <a:pPr/>
              <a:t>13</a:t>
            </a:fld>
            <a:endParaRPr lang="en-US" sz="1200">
              <a:solidFill>
                <a:srgbClr val="000000"/>
              </a:solidFill>
              <a:latin typeface="Arial" panose="020B0604020202020204" pitchFamily="34" charset="0"/>
            </a:endParaRPr>
          </a:p>
        </p:txBody>
      </p:sp>
      <p:pic>
        <p:nvPicPr>
          <p:cNvPr id="16388" name="Content Placeholder 2" descr="DARPA FRACTURE PUTTY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0"/>
            <a:ext cx="8991600" cy="6731000"/>
          </a:xfrm>
        </p:spPr>
      </p:pic>
    </p:spTree>
    <p:extLst>
      <p:ext uri="{BB962C8B-B14F-4D97-AF65-F5344CB8AC3E}">
        <p14:creationId xmlns:p14="http://schemas.microsoft.com/office/powerpoint/2010/main" val="380804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77D71DD6-1BA1-473E-A7A7-38540BE8355D}" type="slidenum">
              <a:rPr lang="en-US" sz="1000">
                <a:solidFill>
                  <a:srgbClr val="601915"/>
                </a:solidFill>
                <a:latin typeface="Arial" panose="020B0604020202020204" pitchFamily="34" charset="0"/>
              </a:rPr>
              <a:pPr/>
              <a:t>14</a:t>
            </a:fld>
            <a:endParaRPr lang="en-US" sz="1200">
              <a:solidFill>
                <a:srgbClr val="000000"/>
              </a:solidFill>
              <a:latin typeface="Arial" panose="020B0604020202020204" pitchFamily="34" charset="0"/>
            </a:endParaRPr>
          </a:p>
        </p:txBody>
      </p:sp>
      <p:pic>
        <p:nvPicPr>
          <p:cNvPr id="17412" name="Content Placeholder 2" descr="testing the permission of proposal team memebrs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705600"/>
          </a:xfrm>
        </p:spPr>
      </p:pic>
    </p:spTree>
    <p:extLst>
      <p:ext uri="{BB962C8B-B14F-4D97-AF65-F5344CB8AC3E}">
        <p14:creationId xmlns:p14="http://schemas.microsoft.com/office/powerpoint/2010/main" val="359648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5" descr="https://ovpr-grants-prod.ovpr.uga.edu/grants/Doc/0/R73C5M7J6JMK7BMU7HN7C0J443/EP52DETR6N5KN4BG568QMOVQ87.pdf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85725"/>
            <a:ext cx="9144000" cy="6756400"/>
          </a:xfrm>
        </p:spPr>
      </p:pic>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2A87881E-1A7D-4DBE-8003-ED972F633DA7}" type="slidenum">
              <a:rPr lang="en-US" sz="1000">
                <a:solidFill>
                  <a:srgbClr val="601915"/>
                </a:solidFill>
                <a:latin typeface="Arial" panose="020B0604020202020204" pitchFamily="34" charset="0"/>
              </a:rPr>
              <a:pPr/>
              <a:t>15</a:t>
            </a:fld>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61437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18435" name="Content Placeholder 5" descr="Taste organs: formation and regulation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200"/>
            <a:ext cx="9144000" cy="6781800"/>
          </a:xfrm>
        </p:spPr>
      </p:pic>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80DA35A2-3E08-4745-B23C-2770CE7E5FD1}" type="slidenum">
              <a:rPr lang="en-US" sz="1000">
                <a:solidFill>
                  <a:srgbClr val="601915"/>
                </a:solidFill>
                <a:latin typeface="Arial" panose="020B0604020202020204" pitchFamily="34" charset="0"/>
              </a:rPr>
              <a:pPr/>
              <a:t>16</a:t>
            </a:fld>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24424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8E9D9E0F-9A8A-41EB-8BBA-248AC5767845}" type="slidenum">
              <a:rPr lang="en-US" sz="1000">
                <a:solidFill>
                  <a:srgbClr val="601915"/>
                </a:solidFill>
                <a:latin typeface="Arial" panose="020B0604020202020204" pitchFamily="34" charset="0"/>
              </a:rPr>
              <a:pPr/>
              <a:t>17</a:t>
            </a:fld>
            <a:endParaRPr lang="en-US" sz="1200">
              <a:solidFill>
                <a:srgbClr val="000000"/>
              </a:solidFill>
              <a:latin typeface="Arial" panose="020B0604020202020204" pitchFamily="34" charset="0"/>
            </a:endParaRPr>
          </a:p>
        </p:txBody>
      </p:sp>
      <p:pic>
        <p:nvPicPr>
          <p:cNvPr id="20484" name="Content Placeholder 2" descr="test - UF sub - Google Chrom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4" y="76199"/>
            <a:ext cx="9121775" cy="6629401"/>
          </a:xfrm>
        </p:spPr>
      </p:pic>
    </p:spTree>
    <p:extLst>
      <p:ext uri="{BB962C8B-B14F-4D97-AF65-F5344CB8AC3E}">
        <p14:creationId xmlns:p14="http://schemas.microsoft.com/office/powerpoint/2010/main" val="311918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761426"/>
          </a:xfrm>
        </p:spPr>
        <p:txBody>
          <a:bodyPr>
            <a:normAutofit/>
          </a:bodyPr>
          <a:lstStyle/>
          <a:p>
            <a:r>
              <a:rPr lang="en-US" dirty="0"/>
              <a:t>Increased Transparency</a:t>
            </a:r>
            <a:endParaRPr lang="en-US" dirty="0"/>
          </a:p>
        </p:txBody>
      </p:sp>
      <p:sp>
        <p:nvSpPr>
          <p:cNvPr id="4" name="Content Placeholder 3"/>
          <p:cNvSpPr>
            <a:spLocks noGrp="1"/>
          </p:cNvSpPr>
          <p:nvPr>
            <p:ph sz="half" idx="2"/>
          </p:nvPr>
        </p:nvSpPr>
        <p:spPr>
          <a:xfrm>
            <a:off x="4648200" y="2255521"/>
            <a:ext cx="4038600" cy="2877434"/>
          </a:xfrm>
        </p:spPr>
        <p:txBody>
          <a:bodyPr/>
          <a:lstStyle/>
          <a:p>
            <a:r>
              <a:rPr lang="en-US" dirty="0"/>
              <a:t>Emails</a:t>
            </a:r>
          </a:p>
          <a:p>
            <a:r>
              <a:rPr lang="en-US" dirty="0"/>
              <a:t>Actions</a:t>
            </a:r>
          </a:p>
          <a:p>
            <a:r>
              <a:rPr lang="en-US" dirty="0"/>
              <a:t>Comments</a:t>
            </a:r>
          </a:p>
          <a:p>
            <a:r>
              <a:rPr lang="en-US" dirty="0"/>
              <a:t>Approvals</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 y="0"/>
            <a:ext cx="4213412" cy="6858000"/>
          </a:xfrm>
          <a:prstGeom prst="rect">
            <a:avLst/>
          </a:prstGeom>
        </p:spPr>
      </p:pic>
    </p:spTree>
    <p:extLst>
      <p:ext uri="{BB962C8B-B14F-4D97-AF65-F5344CB8AC3E}">
        <p14:creationId xmlns:p14="http://schemas.microsoft.com/office/powerpoint/2010/main" val="123780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Content Placeholder 4" descr="Bioavailability of Pecan Antioxidant Constituents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8425" y="0"/>
            <a:ext cx="9010650" cy="6705600"/>
          </a:xfrm>
        </p:spPr>
      </p:pic>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ADFBC447-EE5E-45FD-A7C6-915408A64E0C}" type="slidenum">
              <a:rPr lang="en-US" sz="1000">
                <a:solidFill>
                  <a:srgbClr val="601915"/>
                </a:solidFill>
                <a:latin typeface="Arial" panose="020B0604020202020204" pitchFamily="34" charset="0"/>
              </a:rPr>
              <a:pPr/>
              <a:t>19</a:t>
            </a:fld>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5852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a:t>What is </a:t>
            </a:r>
            <a:r>
              <a:rPr lang="en-US" dirty="0" smtClean="0"/>
              <a:t>the Grants Portal?</a:t>
            </a:r>
            <a:endParaRPr lang="en-US" dirty="0"/>
          </a:p>
        </p:txBody>
      </p:sp>
      <p:sp>
        <p:nvSpPr>
          <p:cNvPr id="4" name="Content Placeholder 3"/>
          <p:cNvSpPr>
            <a:spLocks noGrp="1"/>
          </p:cNvSpPr>
          <p:nvPr>
            <p:ph sz="half" idx="2"/>
          </p:nvPr>
        </p:nvSpPr>
        <p:spPr/>
        <p:txBody>
          <a:bodyPr/>
          <a:lstStyle/>
          <a:p>
            <a:r>
              <a:rPr lang="en-US" dirty="0"/>
              <a:t>Workflow</a:t>
            </a:r>
          </a:p>
          <a:p>
            <a:r>
              <a:rPr lang="en-US" dirty="0"/>
              <a:t>Document Management</a:t>
            </a:r>
          </a:p>
          <a:p>
            <a:r>
              <a:rPr lang="en-US" dirty="0"/>
              <a:t>System to System Submission</a:t>
            </a:r>
          </a:p>
          <a:p>
            <a:r>
              <a:rPr lang="en-US" dirty="0"/>
              <a:t>Reporting</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9176" y="0"/>
            <a:ext cx="4422588" cy="6858000"/>
          </a:xfrm>
          <a:prstGeom prst="rect">
            <a:avLst/>
          </a:prstGeom>
        </p:spPr>
      </p:pic>
    </p:spTree>
    <p:extLst>
      <p:ext uri="{BB962C8B-B14F-4D97-AF65-F5344CB8AC3E}">
        <p14:creationId xmlns:p14="http://schemas.microsoft.com/office/powerpoint/2010/main" val="116557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pic>
        <p:nvPicPr>
          <p:cNvPr id="24579" name="Content Placeholder 4" descr="Bioavailability of Pecan Antioxidant Constituents - Google Chrom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793" y="33338"/>
            <a:ext cx="9089807" cy="6824662"/>
          </a:xfrm>
        </p:spPr>
      </p:pic>
      <p:sp>
        <p:nvSpPr>
          <p:cNvPr id="4" name="Slide Number Placeholder 3"/>
          <p:cNvSpPr>
            <a:spLocks noGrp="1"/>
          </p:cNvSpPr>
          <p:nvPr>
            <p:ph type="sldNum" sz="quarter" idx="4294967295"/>
          </p:nvPr>
        </p:nvSpPr>
        <p:spPr>
          <a:xfrm>
            <a:off x="152400" y="6477000"/>
            <a:ext cx="1066800" cy="228600"/>
          </a:xfrm>
          <a:prstGeom prst="rect">
            <a:avLst/>
          </a:prstGeom>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AFD8D095-13D1-45E2-A07E-DE44B200D8A2}" type="slidenum">
              <a:rPr lang="en-US" sz="1000">
                <a:solidFill>
                  <a:srgbClr val="601915"/>
                </a:solidFill>
                <a:latin typeface="Arial" panose="020B0604020202020204" pitchFamily="34" charset="0"/>
              </a:rPr>
              <a:pPr/>
              <a:t>20</a:t>
            </a:fld>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676142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761426"/>
          </a:xfrm>
        </p:spPr>
        <p:txBody>
          <a:bodyPr>
            <a:normAutofit/>
          </a:bodyPr>
          <a:lstStyle/>
          <a:p>
            <a:r>
              <a:rPr lang="en-US" dirty="0"/>
              <a:t>Creating a Record</a:t>
            </a:r>
            <a:endParaRPr lang="en-US" dirty="0"/>
          </a:p>
        </p:txBody>
      </p:sp>
      <p:sp>
        <p:nvSpPr>
          <p:cNvPr id="4" name="Content Placeholder 3"/>
          <p:cNvSpPr>
            <a:spLocks noGrp="1"/>
          </p:cNvSpPr>
          <p:nvPr>
            <p:ph sz="half" idx="2"/>
          </p:nvPr>
        </p:nvSpPr>
        <p:spPr>
          <a:xfrm>
            <a:off x="4648200" y="2255521"/>
            <a:ext cx="4038600" cy="2877434"/>
          </a:xfrm>
        </p:spPr>
        <p:txBody>
          <a:bodyPr/>
          <a:lstStyle/>
          <a:p>
            <a:r>
              <a:rPr lang="en-US" altLang="en-US" dirty="0"/>
              <a:t>All of these things together help create a permanent record of what has happened with a project from creation to completion.</a:t>
            </a:r>
            <a:endParaRPr lang="en-US" alt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213412" cy="6858000"/>
          </a:xfrm>
          <a:prstGeom prst="rect">
            <a:avLst/>
          </a:prstGeom>
        </p:spPr>
      </p:pic>
    </p:spTree>
    <p:extLst>
      <p:ext uri="{BB962C8B-B14F-4D97-AF65-F5344CB8AC3E}">
        <p14:creationId xmlns:p14="http://schemas.microsoft.com/office/powerpoint/2010/main" val="68354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28088-00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6922745"/>
          </a:xfrm>
          <a:prstGeom prst="rect">
            <a:avLst/>
          </a:prstGeom>
        </p:spPr>
      </p:pic>
      <p:sp>
        <p:nvSpPr>
          <p:cNvPr id="3" name="Rectangle 2"/>
          <p:cNvSpPr/>
          <p:nvPr/>
        </p:nvSpPr>
        <p:spPr>
          <a:xfrm>
            <a:off x="0" y="209176"/>
            <a:ext cx="5257800" cy="1718235"/>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93059" y="493061"/>
            <a:ext cx="4706471" cy="1323439"/>
          </a:xfrm>
          <a:prstGeom prst="rect">
            <a:avLst/>
          </a:prstGeom>
          <a:noFill/>
        </p:spPr>
        <p:txBody>
          <a:bodyPr wrap="square" rtlCol="0">
            <a:spAutoFit/>
          </a:bodyPr>
          <a:lstStyle/>
          <a:p>
            <a:pPr marL="457200" indent="-457200">
              <a:buFont typeface="Arial"/>
              <a:buChar char="•"/>
            </a:pPr>
            <a:r>
              <a:rPr lang="en-US" sz="4000" dirty="0">
                <a:solidFill>
                  <a:schemeClr val="bg1"/>
                </a:solidFill>
              </a:rPr>
              <a:t>Interested in learning more?</a:t>
            </a:r>
            <a:endParaRPr lang="en-US" sz="4000" dirty="0">
              <a:solidFill>
                <a:schemeClr val="bg1"/>
              </a:solidFill>
            </a:endParaRPr>
          </a:p>
        </p:txBody>
      </p:sp>
    </p:spTree>
    <p:extLst>
      <p:ext uri="{BB962C8B-B14F-4D97-AF65-F5344CB8AC3E}">
        <p14:creationId xmlns:p14="http://schemas.microsoft.com/office/powerpoint/2010/main" val="1392425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231361"/>
            <a:ext cx="7772400" cy="1470025"/>
          </a:xfrm>
          <a:prstGeom prst="rect">
            <a:avLst/>
          </a:prstGeom>
        </p:spPr>
        <p:txBody>
          <a:bodyPr/>
          <a:lstStyle>
            <a:lvl1pPr algn="l" defTabSz="457200" rtl="0" eaLnBrk="1" latinLnBrk="0" hangingPunct="1">
              <a:spcBef>
                <a:spcPct val="0"/>
              </a:spcBef>
              <a:buNone/>
              <a:defRPr sz="4400" b="1" kern="1200">
                <a:solidFill>
                  <a:srgbClr val="CF202E"/>
                </a:solidFill>
                <a:latin typeface="+mj-lt"/>
                <a:ea typeface="+mj-ea"/>
                <a:cs typeface="+mj-cs"/>
              </a:defRPr>
            </a:lvl1pPr>
          </a:lstStyle>
          <a:p>
            <a:pPr algn="ctr"/>
            <a:r>
              <a:rPr lang="en-US" dirty="0">
                <a:solidFill>
                  <a:srgbClr val="BA0C2F"/>
                </a:solidFill>
              </a:rPr>
              <a:t>sponsoredprojects.uga.edu</a:t>
            </a:r>
          </a:p>
        </p:txBody>
      </p:sp>
    </p:spTree>
    <p:extLst>
      <p:ext uri="{BB962C8B-B14F-4D97-AF65-F5344CB8AC3E}">
        <p14:creationId xmlns:p14="http://schemas.microsoft.com/office/powerpoint/2010/main" val="98031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a:t>What are the main parts?</a:t>
            </a:r>
            <a:endParaRPr lang="en-US" dirty="0"/>
          </a:p>
        </p:txBody>
      </p:sp>
      <p:sp>
        <p:nvSpPr>
          <p:cNvPr id="4" name="Content Placeholder 3"/>
          <p:cNvSpPr>
            <a:spLocks noGrp="1"/>
          </p:cNvSpPr>
          <p:nvPr>
            <p:ph sz="half" idx="2"/>
          </p:nvPr>
        </p:nvSpPr>
        <p:spPr/>
        <p:txBody>
          <a:bodyPr/>
          <a:lstStyle/>
          <a:p>
            <a:r>
              <a:rPr lang="en-US" dirty="0"/>
              <a:t>The To-Do List</a:t>
            </a:r>
          </a:p>
          <a:p>
            <a:r>
              <a:rPr lang="en-US" dirty="0"/>
              <a:t>Training Reminders</a:t>
            </a:r>
          </a:p>
          <a:p>
            <a:r>
              <a:rPr lang="en-US" dirty="0"/>
              <a:t>My Projects</a:t>
            </a:r>
          </a:p>
          <a:p>
            <a:r>
              <a:rPr lang="en-US" dirty="0"/>
              <a:t>My Awards</a:t>
            </a:r>
          </a:p>
          <a:p>
            <a:r>
              <a:rPr lang="en-US" dirty="0"/>
              <a:t>Reports</a:t>
            </a:r>
          </a:p>
          <a:p>
            <a:r>
              <a:rPr lang="en-US" dirty="0"/>
              <a:t>System to System Submission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213412" cy="6858000"/>
          </a:xfrm>
          <a:prstGeom prst="rect">
            <a:avLst/>
          </a:prstGeom>
        </p:spPr>
      </p:pic>
    </p:spTree>
    <p:extLst>
      <p:ext uri="{BB962C8B-B14F-4D97-AF65-F5344CB8AC3E}">
        <p14:creationId xmlns:p14="http://schemas.microsoft.com/office/powerpoint/2010/main" val="93268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2639250"/>
          </a:xfrm>
        </p:spPr>
        <p:txBody>
          <a:bodyPr>
            <a:normAutofit fontScale="90000"/>
          </a:bodyPr>
          <a:lstStyle/>
          <a:p>
            <a:r>
              <a:rPr lang="en-US" dirty="0"/>
              <a:t>How can it help me as a researcher or as an administrator?</a:t>
            </a:r>
            <a:endParaRPr lang="en-US" dirty="0"/>
          </a:p>
        </p:txBody>
      </p:sp>
      <p:sp>
        <p:nvSpPr>
          <p:cNvPr id="4" name="Content Placeholder 3"/>
          <p:cNvSpPr>
            <a:spLocks noGrp="1"/>
          </p:cNvSpPr>
          <p:nvPr>
            <p:ph sz="half" idx="2"/>
          </p:nvPr>
        </p:nvSpPr>
        <p:spPr>
          <a:xfrm>
            <a:off x="4648200" y="3011423"/>
            <a:ext cx="4038600" cy="2121531"/>
          </a:xfrm>
        </p:spPr>
        <p:txBody>
          <a:bodyPr/>
          <a:lstStyle/>
          <a:p>
            <a:r>
              <a:rPr lang="en-US" dirty="0"/>
              <a:t>Organizes Workflow</a:t>
            </a:r>
          </a:p>
          <a:p>
            <a:r>
              <a:rPr lang="en-US" dirty="0"/>
              <a:t>Organizes Documents </a:t>
            </a:r>
          </a:p>
          <a:p>
            <a:r>
              <a:rPr lang="en-US" dirty="0"/>
              <a:t>Increases Transparency</a:t>
            </a:r>
          </a:p>
          <a:p>
            <a:r>
              <a:rPr lang="en-US" dirty="0"/>
              <a:t>Creates a Record</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213412" cy="685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680"/>
          <a:stretch/>
        </p:blipFill>
        <p:spPr>
          <a:xfrm>
            <a:off x="-209176" y="0"/>
            <a:ext cx="4422588" cy="6857999"/>
          </a:xfrm>
          <a:prstGeom prst="rect">
            <a:avLst/>
          </a:prstGeom>
        </p:spPr>
      </p:pic>
    </p:spTree>
    <p:extLst>
      <p:ext uri="{BB962C8B-B14F-4D97-AF65-F5344CB8AC3E}">
        <p14:creationId xmlns:p14="http://schemas.microsoft.com/office/powerpoint/2010/main" val="277231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en-US" dirty="0"/>
              <a:t>Organizing your Workflow</a:t>
            </a:r>
            <a:endParaRPr lang="en-US" dirty="0"/>
          </a:p>
        </p:txBody>
      </p:sp>
      <p:sp>
        <p:nvSpPr>
          <p:cNvPr id="4" name="Content Placeholder 3"/>
          <p:cNvSpPr>
            <a:spLocks noGrp="1"/>
          </p:cNvSpPr>
          <p:nvPr>
            <p:ph sz="half" idx="2"/>
          </p:nvPr>
        </p:nvSpPr>
        <p:spPr>
          <a:xfrm>
            <a:off x="457200" y="1600200"/>
            <a:ext cx="8229600" cy="3995928"/>
          </a:xfrm>
        </p:spPr>
        <p:txBody>
          <a:bodyPr>
            <a:noAutofit/>
          </a:bodyPr>
          <a:lstStyle/>
          <a:p>
            <a:pPr lvl="0" algn="just" defTabSz="914400" eaLnBrk="0" fontAlgn="base" hangingPunct="0">
              <a:lnSpc>
                <a:spcPct val="85000"/>
              </a:lnSpc>
              <a:spcBef>
                <a:spcPct val="50000"/>
              </a:spcBef>
              <a:spcAft>
                <a:spcPct val="20000"/>
              </a:spcAft>
              <a:buClrTx/>
              <a:buNone/>
            </a:pPr>
            <a:r>
              <a:rPr lang="en-US" altLang="en-US" sz="2200" i="1" kern="0" dirty="0">
                <a:latin typeface="Arial"/>
              </a:rPr>
              <a:t>The Portal organizes your workflow through the use of:</a:t>
            </a:r>
          </a:p>
          <a:p>
            <a:pPr lvl="0" algn="just" defTabSz="914400" eaLnBrk="0" fontAlgn="base" hangingPunct="0">
              <a:lnSpc>
                <a:spcPct val="85000"/>
              </a:lnSpc>
              <a:spcBef>
                <a:spcPct val="50000"/>
              </a:spcBef>
              <a:spcAft>
                <a:spcPct val="20000"/>
              </a:spcAft>
              <a:buClrTx/>
              <a:buNone/>
            </a:pPr>
            <a:r>
              <a:rPr lang="en-US" altLang="en-US" sz="2200" i="1" kern="0" dirty="0">
                <a:latin typeface="Arial"/>
              </a:rPr>
              <a:t>	1.	</a:t>
            </a:r>
            <a:r>
              <a:rPr lang="en-US" altLang="en-US" sz="2200" b="1" i="1" u="sng" kern="0" dirty="0">
                <a:latin typeface="Arial"/>
              </a:rPr>
              <a:t>Roles</a:t>
            </a:r>
            <a:r>
              <a:rPr lang="en-US" altLang="en-US" sz="2200" i="1" kern="0" dirty="0">
                <a:latin typeface="Arial"/>
              </a:rPr>
              <a:t> – each role in the Portal corresponds to different views and permissions. Different roles allow for different activities like – proposal submission to an agency, transmittal approval, editing the proposal, etc.</a:t>
            </a:r>
          </a:p>
          <a:p>
            <a:pPr lvl="0" algn="just" defTabSz="914400" eaLnBrk="0" fontAlgn="base" hangingPunct="0">
              <a:lnSpc>
                <a:spcPct val="85000"/>
              </a:lnSpc>
              <a:spcBef>
                <a:spcPct val="50000"/>
              </a:spcBef>
              <a:spcAft>
                <a:spcPct val="20000"/>
              </a:spcAft>
              <a:buClrTx/>
              <a:buNone/>
            </a:pPr>
            <a:r>
              <a:rPr lang="en-US" altLang="en-US" sz="2200" i="1" kern="0" dirty="0">
                <a:latin typeface="Arial"/>
              </a:rPr>
              <a:t>	2.	</a:t>
            </a:r>
            <a:r>
              <a:rPr lang="en-US" altLang="en-US" sz="2200" b="1" i="1" u="sng" kern="0" dirty="0">
                <a:latin typeface="Arial"/>
              </a:rPr>
              <a:t>States</a:t>
            </a:r>
            <a:r>
              <a:rPr lang="en-US" altLang="en-US" sz="2200" i="1" kern="0" dirty="0">
                <a:latin typeface="Arial"/>
              </a:rPr>
              <a:t> – each state corresponds with a specific point in the life cycle of the project. There are separate states for proposals and awards. As a cheat sheet you can look at the workflow diagram at the top of the proposal workspace to see where the project is in its life cycle. </a:t>
            </a:r>
          </a:p>
          <a:p>
            <a:pPr lvl="0" algn="just" defTabSz="914400" eaLnBrk="0" fontAlgn="base" hangingPunct="0">
              <a:lnSpc>
                <a:spcPct val="85000"/>
              </a:lnSpc>
              <a:spcBef>
                <a:spcPct val="50000"/>
              </a:spcBef>
              <a:spcAft>
                <a:spcPct val="20000"/>
              </a:spcAft>
              <a:buClrTx/>
              <a:buNone/>
            </a:pPr>
            <a:r>
              <a:rPr lang="en-US" altLang="en-US" sz="2200" i="1" kern="0" dirty="0">
                <a:latin typeface="Arial"/>
              </a:rPr>
              <a:t>3.	</a:t>
            </a:r>
            <a:r>
              <a:rPr lang="en-US" altLang="en-US" sz="2200" b="1" i="1" u="sng" kern="0" dirty="0">
                <a:latin typeface="Arial"/>
              </a:rPr>
              <a:t>Comments and the History</a:t>
            </a:r>
            <a:r>
              <a:rPr lang="en-US" altLang="en-US" sz="2200" i="1" kern="0" dirty="0">
                <a:latin typeface="Arial"/>
              </a:rPr>
              <a:t> – additional details added by the project team and research admins</a:t>
            </a:r>
            <a:r>
              <a:rPr lang="en-US" altLang="en-US" sz="2200" i="1" kern="0" dirty="0" smtClean="0">
                <a:latin typeface="Arial"/>
              </a:rPr>
              <a:t>.</a:t>
            </a:r>
            <a:endParaRPr lang="en-US" altLang="en-US" sz="2200" b="1" i="1" u="sng" kern="0" dirty="0">
              <a:latin typeface="Arial"/>
            </a:endParaRPr>
          </a:p>
        </p:txBody>
      </p:sp>
    </p:spTree>
    <p:extLst>
      <p:ext uri="{BB962C8B-B14F-4D97-AF65-F5344CB8AC3E}">
        <p14:creationId xmlns:p14="http://schemas.microsoft.com/office/powerpoint/2010/main" val="239237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a:t>
            </a:r>
            <a:endParaRPr lang="en-US" dirty="0"/>
          </a:p>
        </p:txBody>
      </p:sp>
      <p:pic>
        <p:nvPicPr>
          <p:cNvPr id="5" name="Content Placeholder 4" descr="Page for test-copi1 test-copi1 - Google Chrom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44158"/>
            <a:ext cx="9144000" cy="6813842"/>
          </a:xfrm>
        </p:spPr>
      </p:pic>
      <p:sp>
        <p:nvSpPr>
          <p:cNvPr id="4" name="Content Placeholder 3"/>
          <p:cNvSpPr>
            <a:spLocks noGrp="1"/>
          </p:cNvSpPr>
          <p:nvPr>
            <p:ph sz="half" idx="2"/>
          </p:nvPr>
        </p:nvSpPr>
        <p:spPr>
          <a:xfrm flipV="1">
            <a:off x="4648200" y="5132954"/>
            <a:ext cx="4258056" cy="45719"/>
          </a:xfrm>
        </p:spPr>
        <p:txBody>
          <a:bodyPr>
            <a:normAutofit fontScale="25000" lnSpcReduction="20000"/>
          </a:bodyPr>
          <a:lstStyle/>
          <a:p>
            <a:endParaRPr lang="en-US" dirty="0"/>
          </a:p>
        </p:txBody>
      </p:sp>
      <p:sp>
        <p:nvSpPr>
          <p:cNvPr id="6" name="5-Point Star 5"/>
          <p:cNvSpPr/>
          <p:nvPr/>
        </p:nvSpPr>
        <p:spPr>
          <a:xfrm>
            <a:off x="0" y="2286000"/>
            <a:ext cx="457200" cy="475488"/>
          </a:xfrm>
          <a:prstGeom prst="star5">
            <a:avLst/>
          </a:prstGeom>
          <a:effectLst>
            <a:glow rad="1016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5-Point Star 6"/>
          <p:cNvSpPr/>
          <p:nvPr/>
        </p:nvSpPr>
        <p:spPr>
          <a:xfrm>
            <a:off x="7790688" y="6309360"/>
            <a:ext cx="512064" cy="365760"/>
          </a:xfrm>
          <a:prstGeom prst="star5">
            <a:avLst/>
          </a:prstGeom>
          <a:effectLst>
            <a:glow rad="1016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274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120521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Placeholder 5" descr="test for DLSA - Google Chrome"/>
          <p:cNvPicPr>
            <a:picLocks noGrp="1" noChangeAspect="1"/>
          </p:cNvPicPr>
          <p:nvPr>
            <p:ph type="pic" idx="1"/>
          </p:nvPr>
        </p:nvPicPr>
        <p:blipFill>
          <a:blip r:embed="rId2">
            <a:extLst>
              <a:ext uri="{28A0092B-C50C-407E-A947-70E740481C1C}">
                <a14:useLocalDpi xmlns:a14="http://schemas.microsoft.com/office/drawing/2010/main" val="0"/>
              </a:ext>
            </a:extLst>
          </a:blip>
          <a:srcRect l="1456" r="1456"/>
          <a:stretch>
            <a:fillRect/>
          </a:stretch>
        </p:blipFill>
        <p:spPr>
          <a:xfrm>
            <a:off x="0" y="0"/>
            <a:ext cx="9144000" cy="6869123"/>
          </a:xfrm>
        </p:spPr>
      </p:pic>
      <p:sp>
        <p:nvSpPr>
          <p:cNvPr id="5" name="Slide Number Placeholder 4"/>
          <p:cNvSpPr>
            <a:spLocks noGrp="1"/>
          </p:cNvSpPr>
          <p:nvPr>
            <p:ph type="sldNum" sz="quarter" idx="10"/>
          </p:nvPr>
        </p:nvSpPr>
        <p:spPr/>
        <p:txBody>
          <a:bodyPr/>
          <a:lstStyle>
            <a:lvl1pPr>
              <a:defRPr sz="2400" b="1">
                <a:solidFill>
                  <a:schemeClr val="tx1"/>
                </a:solidFill>
                <a:latin typeface="Times" panose="02020603050405020304" pitchFamily="18" charset="0"/>
                <a:ea typeface="Osaka" pitchFamily="1" charset="-128"/>
              </a:defRPr>
            </a:lvl1pPr>
            <a:lvl2pPr marL="742950" indent="-285750">
              <a:defRPr sz="2400" b="1">
                <a:solidFill>
                  <a:schemeClr val="tx1"/>
                </a:solidFill>
                <a:latin typeface="Times" panose="02020603050405020304" pitchFamily="18" charset="0"/>
                <a:ea typeface="Osaka" pitchFamily="1" charset="-128"/>
              </a:defRPr>
            </a:lvl2pPr>
            <a:lvl3pPr marL="1143000" indent="-228600">
              <a:defRPr sz="2400" b="1">
                <a:solidFill>
                  <a:schemeClr val="tx1"/>
                </a:solidFill>
                <a:latin typeface="Times" panose="02020603050405020304" pitchFamily="18" charset="0"/>
                <a:ea typeface="Osaka" pitchFamily="1" charset="-128"/>
              </a:defRPr>
            </a:lvl3pPr>
            <a:lvl4pPr marL="1600200" indent="-228600">
              <a:defRPr sz="2400" b="1">
                <a:solidFill>
                  <a:schemeClr val="tx1"/>
                </a:solidFill>
                <a:latin typeface="Times" panose="02020603050405020304" pitchFamily="18" charset="0"/>
                <a:ea typeface="Osaka" pitchFamily="1" charset="-128"/>
              </a:defRPr>
            </a:lvl4pPr>
            <a:lvl5pPr marL="2057400" indent="-228600">
              <a:defRPr sz="2400" b="1">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Osaka" pitchFamily="1" charset="-128"/>
              </a:defRPr>
            </a:lvl9pPr>
          </a:lstStyle>
          <a:p>
            <a:fld id="{C8FC156F-3982-49F5-9326-2F9724F2D5DF}" type="slidenum">
              <a:rPr lang="en-US" sz="1000">
                <a:solidFill>
                  <a:srgbClr val="601915"/>
                </a:solidFill>
                <a:latin typeface="Arial" panose="020B0604020202020204" pitchFamily="34" charset="0"/>
              </a:rPr>
              <a:pPr/>
              <a:t>8</a:t>
            </a:fld>
            <a:endParaRPr lang="en-US" sz="1200">
              <a:solidFill>
                <a:srgbClr val="000000"/>
              </a:solidFill>
              <a:latin typeface="Arial" panose="020B0604020202020204" pitchFamily="34" charset="0"/>
            </a:endParaRPr>
          </a:p>
        </p:txBody>
      </p:sp>
      <p:sp>
        <p:nvSpPr>
          <p:cNvPr id="7" name="Oval 6"/>
          <p:cNvSpPr/>
          <p:nvPr/>
        </p:nvSpPr>
        <p:spPr bwMode="auto">
          <a:xfrm>
            <a:off x="7467600" y="2667000"/>
            <a:ext cx="1600200" cy="838200"/>
          </a:xfrm>
          <a:prstGeom prst="ellipse">
            <a:avLst/>
          </a:prstGeom>
          <a:noFill/>
          <a:ln w="9525" cap="flat" cmpd="sng" algn="ctr">
            <a:solidFill>
              <a:srgbClr val="FF0000"/>
            </a:solidFill>
            <a:prstDash val="solid"/>
            <a:round/>
            <a:headEnd type="none" w="med" len="med"/>
            <a:tailEnd type="none" w="med" len="med"/>
          </a:ln>
          <a:effectLst>
            <a:glow rad="228600">
              <a:srgbClr val="FF0000">
                <a:alpha val="40000"/>
              </a:srgbClr>
            </a:glow>
          </a:effectLst>
          <a:extLst/>
        </p:spPr>
        <p:txBody>
          <a:bodyPr/>
          <a:lstStyle/>
          <a:p>
            <a:pPr defTabSz="914400" eaLnBrk="0" fontAlgn="base" hangingPunct="0">
              <a:spcBef>
                <a:spcPct val="0"/>
              </a:spcBef>
              <a:spcAft>
                <a:spcPct val="0"/>
              </a:spcAft>
              <a:defRPr/>
            </a:pPr>
            <a:endParaRPr lang="en-US" sz="2400" b="1">
              <a:solidFill>
                <a:srgbClr val="000000"/>
              </a:solidFill>
              <a:latin typeface="Times" pitchFamily="1" charset="0"/>
            </a:endParaRPr>
          </a:p>
        </p:txBody>
      </p:sp>
      <p:sp>
        <p:nvSpPr>
          <p:cNvPr id="8" name="Oval 7"/>
          <p:cNvSpPr/>
          <p:nvPr/>
        </p:nvSpPr>
        <p:spPr bwMode="auto">
          <a:xfrm>
            <a:off x="2971800" y="1905000"/>
            <a:ext cx="3886200" cy="914400"/>
          </a:xfrm>
          <a:prstGeom prst="ellipse">
            <a:avLst/>
          </a:prstGeom>
          <a:noFill/>
          <a:ln w="9525" cap="flat" cmpd="sng" algn="ctr">
            <a:solidFill>
              <a:srgbClr val="FF0000"/>
            </a:solidFill>
            <a:prstDash val="solid"/>
            <a:round/>
            <a:headEnd type="none" w="med" len="med"/>
            <a:tailEnd type="none" w="med" len="med"/>
          </a:ln>
          <a:effectLst>
            <a:glow rad="228600">
              <a:srgbClr val="FF0000">
                <a:alpha val="40000"/>
              </a:srgbClr>
            </a:glow>
          </a:effectLst>
          <a:extLst/>
        </p:spPr>
        <p:txBody>
          <a:bodyPr/>
          <a:lstStyle/>
          <a:p>
            <a:pPr defTabSz="914400" eaLnBrk="0" fontAlgn="base" hangingPunct="0">
              <a:spcBef>
                <a:spcPct val="0"/>
              </a:spcBef>
              <a:spcAft>
                <a:spcPct val="0"/>
              </a:spcAft>
              <a:defRPr/>
            </a:pPr>
            <a:endParaRPr lang="en-US" sz="2400" b="1">
              <a:solidFill>
                <a:srgbClr val="000000"/>
              </a:solidFill>
              <a:latin typeface="Times" pitchFamily="1" charset="0"/>
            </a:endParaRPr>
          </a:p>
        </p:txBody>
      </p:sp>
    </p:spTree>
    <p:extLst>
      <p:ext uri="{BB962C8B-B14F-4D97-AF65-F5344CB8AC3E}">
        <p14:creationId xmlns:p14="http://schemas.microsoft.com/office/powerpoint/2010/main" val="17486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Rectangle 3"/>
          <p:cNvSpPr/>
          <p:nvPr/>
        </p:nvSpPr>
        <p:spPr>
          <a:xfrm>
            <a:off x="0" y="209176"/>
            <a:ext cx="5257800" cy="1718235"/>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3059" y="493061"/>
            <a:ext cx="4706471" cy="1077218"/>
          </a:xfrm>
          <a:prstGeom prst="rect">
            <a:avLst/>
          </a:prstGeom>
          <a:noFill/>
        </p:spPr>
        <p:txBody>
          <a:bodyPr wrap="square" rtlCol="0">
            <a:spAutoFit/>
          </a:bodyPr>
          <a:lstStyle/>
          <a:p>
            <a:pPr marL="457200" indent="-457200">
              <a:buFont typeface="Arial"/>
              <a:buChar char="•"/>
            </a:pPr>
            <a:r>
              <a:rPr lang="en-US" sz="3200" dirty="0" smtClean="0">
                <a:solidFill>
                  <a:schemeClr val="bg1"/>
                </a:solidFill>
              </a:rPr>
              <a:t>Research fact </a:t>
            </a:r>
          </a:p>
          <a:p>
            <a:pPr marL="457200" indent="-457200">
              <a:buFont typeface="Arial"/>
              <a:buChar char="•"/>
            </a:pPr>
            <a:r>
              <a:rPr lang="en-US" sz="3200" dirty="0" smtClean="0">
                <a:solidFill>
                  <a:schemeClr val="bg1"/>
                </a:solidFill>
              </a:rPr>
              <a:t>Bullet point</a:t>
            </a:r>
            <a:endParaRPr lang="en-US" sz="3200" dirty="0">
              <a:solidFill>
                <a:schemeClr val="bg1"/>
              </a:solidFill>
            </a:endParaRPr>
          </a:p>
        </p:txBody>
      </p:sp>
      <p:pic>
        <p:nvPicPr>
          <p:cNvPr id="5" name="Picture Placeholder 5" descr="Collaborative Undergraduate HBCU Student Summer Training Program - Google Chrome"/>
          <p:cNvPicPr>
            <a:picLocks noChangeAspect="1"/>
          </p:cNvPicPr>
          <p:nvPr/>
        </p:nvPicPr>
        <p:blipFill>
          <a:blip r:embed="rId4">
            <a:extLst>
              <a:ext uri="{28A0092B-C50C-407E-A947-70E740481C1C}">
                <a14:useLocalDpi xmlns:a14="http://schemas.microsoft.com/office/drawing/2010/main" val="0"/>
              </a:ext>
            </a:extLst>
          </a:blip>
          <a:srcRect l="1456" r="1456"/>
          <a:stretch>
            <a:fillRect/>
          </a:stretch>
        </p:blipFill>
        <p:spPr>
          <a:xfrm>
            <a:off x="0" y="152400"/>
            <a:ext cx="9144000" cy="6705600"/>
          </a:xfrm>
          <a:prstGeom prst="rect">
            <a:avLst/>
          </a:prstGeom>
        </p:spPr>
      </p:pic>
    </p:spTree>
    <p:extLst>
      <p:ext uri="{BB962C8B-B14F-4D97-AF65-F5344CB8AC3E}">
        <p14:creationId xmlns:p14="http://schemas.microsoft.com/office/powerpoint/2010/main" val="4227184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TotalTime>
  <Words>764</Words>
  <Application>Microsoft Office PowerPoint</Application>
  <PresentationFormat>On-screen Show (4:3)</PresentationFormat>
  <Paragraphs>103</Paragraphs>
  <Slides>23</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Osaka</vt:lpstr>
      <vt:lpstr>Times</vt:lpstr>
      <vt:lpstr>Wingdings</vt:lpstr>
      <vt:lpstr>Office Theme</vt:lpstr>
      <vt:lpstr>Title, Content, No logo - Template</vt:lpstr>
      <vt:lpstr>Title with logo in red bar</vt:lpstr>
      <vt:lpstr>The Grants Portal: An Overview</vt:lpstr>
      <vt:lpstr>What is the Grants Portal?</vt:lpstr>
      <vt:lpstr>What are the main parts?</vt:lpstr>
      <vt:lpstr>How can it help me as a researcher or as an administrator?</vt:lpstr>
      <vt:lpstr>Organizing your Workflow</vt:lpstr>
      <vt:lpstr> the </vt:lpstr>
      <vt:lpstr>PowerPoint Presentation</vt:lpstr>
      <vt:lpstr>PowerPoint Presentation</vt:lpstr>
      <vt:lpstr>PowerPoint Presentation</vt:lpstr>
      <vt:lpstr>PowerPoint Presentation</vt:lpstr>
      <vt:lpstr>PowerPoint Presentation</vt:lpstr>
      <vt:lpstr>Organizing Documents</vt:lpstr>
      <vt:lpstr>PowerPoint Presentation</vt:lpstr>
      <vt:lpstr>PowerPoint Presentation</vt:lpstr>
      <vt:lpstr>PowerPoint Presentation</vt:lpstr>
      <vt:lpstr>PowerPoint Presentation</vt:lpstr>
      <vt:lpstr>PowerPoint Presentation</vt:lpstr>
      <vt:lpstr>Increased Transparency</vt:lpstr>
      <vt:lpstr>PowerPoint Presentation</vt:lpstr>
      <vt:lpstr>PowerPoint Presentation</vt:lpstr>
      <vt:lpstr>Creating a Record</vt:lpstr>
      <vt:lpstr>PowerPoint Presentation</vt:lpstr>
      <vt:lpstr>PowerPoint Presentation</vt:lpstr>
    </vt:vector>
  </TitlesOfParts>
  <Company>University of Georgia, OVPR, Research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Catherine A Cuppett</cp:lastModifiedBy>
  <cp:revision>40</cp:revision>
  <dcterms:created xsi:type="dcterms:W3CDTF">2015-08-28T18:50:59Z</dcterms:created>
  <dcterms:modified xsi:type="dcterms:W3CDTF">2017-06-21T18:01:18Z</dcterms:modified>
</cp:coreProperties>
</file>